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05" r:id="rId1"/>
  </p:sldMasterIdLst>
  <p:notesMasterIdLst>
    <p:notesMasterId r:id="rId30"/>
  </p:notesMasterIdLst>
  <p:sldIdLst>
    <p:sldId id="259" r:id="rId2"/>
    <p:sldId id="256" r:id="rId3"/>
    <p:sldId id="257" r:id="rId4"/>
    <p:sldId id="258" r:id="rId5"/>
    <p:sldId id="260" r:id="rId6"/>
    <p:sldId id="261" r:id="rId7"/>
    <p:sldId id="262" r:id="rId8"/>
    <p:sldId id="264" r:id="rId9"/>
    <p:sldId id="263" r:id="rId10"/>
    <p:sldId id="265" r:id="rId11"/>
    <p:sldId id="267" r:id="rId12"/>
    <p:sldId id="266"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7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027" autoAdjust="0"/>
  </p:normalViewPr>
  <p:slideViewPr>
    <p:cSldViewPr snapToGrid="0">
      <p:cViewPr varScale="1">
        <p:scale>
          <a:sx n="68" d="100"/>
          <a:sy n="68" d="100"/>
        </p:scale>
        <p:origin x="12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diagrams/_rels/data3.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21.svg"/><Relationship Id="rId4" Type="http://schemas.openxmlformats.org/officeDocument/2006/relationships/image" Target="../media/image15.svg"/><Relationship Id="rId9" Type="http://schemas.openxmlformats.org/officeDocument/2006/relationships/image" Target="../media/image20.png"/></Relationships>
</file>

<file path=ppt/diagrams/_rels/drawing3.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10" Type="http://schemas.openxmlformats.org/officeDocument/2006/relationships/image" Target="../media/image21.svg"/><Relationship Id="rId4" Type="http://schemas.openxmlformats.org/officeDocument/2006/relationships/image" Target="../media/image15.svg"/><Relationship Id="rId9" Type="http://schemas.openxmlformats.org/officeDocument/2006/relationships/image" Target="../media/image20.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035C709-3084-471C-8440-583D8B3FD7F8}"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BFCDFB64-32E3-4535-B213-EA6CDBD081F5}">
      <dgm:prSet/>
      <dgm:spPr/>
      <dgm:t>
        <a:bodyPr/>
        <a:lstStyle/>
        <a:p>
          <a:r>
            <a:rPr lang="en-US"/>
            <a:t>Intro to Tensorflow</a:t>
          </a:r>
        </a:p>
      </dgm:t>
    </dgm:pt>
    <dgm:pt modelId="{6A50B5F5-0A10-4955-A296-7FB363A19E3D}" type="parTrans" cxnId="{91B37231-C581-4854-8D86-F2934362EA89}">
      <dgm:prSet/>
      <dgm:spPr/>
      <dgm:t>
        <a:bodyPr/>
        <a:lstStyle/>
        <a:p>
          <a:endParaRPr lang="en-US"/>
        </a:p>
      </dgm:t>
    </dgm:pt>
    <dgm:pt modelId="{93F358B8-CC5F-4D87-839D-B6310FA3223F}" type="sibTrans" cxnId="{91B37231-C581-4854-8D86-F2934362EA89}">
      <dgm:prSet/>
      <dgm:spPr/>
      <dgm:t>
        <a:bodyPr/>
        <a:lstStyle/>
        <a:p>
          <a:endParaRPr lang="en-US"/>
        </a:p>
      </dgm:t>
    </dgm:pt>
    <dgm:pt modelId="{EAC8F12D-E9B3-426E-920B-B9CB163545F3}">
      <dgm:prSet/>
      <dgm:spPr/>
      <dgm:t>
        <a:bodyPr/>
        <a:lstStyle/>
        <a:p>
          <a:r>
            <a:rPr lang="en-US"/>
            <a:t>Intro to Tensorflow.JS</a:t>
          </a:r>
        </a:p>
      </dgm:t>
    </dgm:pt>
    <dgm:pt modelId="{44ABA650-63B3-480F-AAF8-F2BCAF6966BF}" type="parTrans" cxnId="{A802AC16-9FEB-46A0-BD52-4706D4F827F3}">
      <dgm:prSet/>
      <dgm:spPr/>
      <dgm:t>
        <a:bodyPr/>
        <a:lstStyle/>
        <a:p>
          <a:endParaRPr lang="en-US"/>
        </a:p>
      </dgm:t>
    </dgm:pt>
    <dgm:pt modelId="{91393806-D390-47A1-B639-7BC84FF57F4A}" type="sibTrans" cxnId="{A802AC16-9FEB-46A0-BD52-4706D4F827F3}">
      <dgm:prSet/>
      <dgm:spPr/>
      <dgm:t>
        <a:bodyPr/>
        <a:lstStyle/>
        <a:p>
          <a:endParaRPr lang="en-US"/>
        </a:p>
      </dgm:t>
    </dgm:pt>
    <dgm:pt modelId="{7EBDCC19-53B1-41B5-B284-CBAF16C2E984}">
      <dgm:prSet/>
      <dgm:spPr/>
      <dgm:t>
        <a:bodyPr/>
        <a:lstStyle/>
        <a:p>
          <a:r>
            <a:rPr lang="en-US"/>
            <a:t>Intro to Machine Learning</a:t>
          </a:r>
        </a:p>
      </dgm:t>
    </dgm:pt>
    <dgm:pt modelId="{5DEC9926-2FE7-40E5-B951-3E8E88E6A565}" type="parTrans" cxnId="{3B5D92C8-BD28-4E05-AE5A-DE4E6149F833}">
      <dgm:prSet/>
      <dgm:spPr/>
      <dgm:t>
        <a:bodyPr/>
        <a:lstStyle/>
        <a:p>
          <a:endParaRPr lang="en-US"/>
        </a:p>
      </dgm:t>
    </dgm:pt>
    <dgm:pt modelId="{580C3141-3B26-46A7-916B-75607B59418F}" type="sibTrans" cxnId="{3B5D92C8-BD28-4E05-AE5A-DE4E6149F833}">
      <dgm:prSet/>
      <dgm:spPr/>
      <dgm:t>
        <a:bodyPr/>
        <a:lstStyle/>
        <a:p>
          <a:endParaRPr lang="en-US"/>
        </a:p>
      </dgm:t>
    </dgm:pt>
    <dgm:pt modelId="{90E20910-7B60-4C7A-8414-5834B30DFA3B}">
      <dgm:prSet/>
      <dgm:spPr/>
      <dgm:t>
        <a:bodyPr/>
        <a:lstStyle/>
        <a:p>
          <a:r>
            <a:rPr lang="en-US"/>
            <a:t>Intro to Neural Networks</a:t>
          </a:r>
        </a:p>
      </dgm:t>
    </dgm:pt>
    <dgm:pt modelId="{60661024-F1C9-4823-B0CF-B1A71567A34F}" type="parTrans" cxnId="{F6D835BF-A5C0-46B1-9CC4-A886D6721E72}">
      <dgm:prSet/>
      <dgm:spPr/>
      <dgm:t>
        <a:bodyPr/>
        <a:lstStyle/>
        <a:p>
          <a:endParaRPr lang="en-US"/>
        </a:p>
      </dgm:t>
    </dgm:pt>
    <dgm:pt modelId="{42594C5E-1BEC-4111-BCC3-D7D3F17BEF93}" type="sibTrans" cxnId="{F6D835BF-A5C0-46B1-9CC4-A886D6721E72}">
      <dgm:prSet/>
      <dgm:spPr/>
      <dgm:t>
        <a:bodyPr/>
        <a:lstStyle/>
        <a:p>
          <a:endParaRPr lang="en-US"/>
        </a:p>
      </dgm:t>
    </dgm:pt>
    <dgm:pt modelId="{69D6354D-123E-4886-AA79-B60D3B5996B5}">
      <dgm:prSet/>
      <dgm:spPr/>
      <dgm:t>
        <a:bodyPr/>
        <a:lstStyle/>
        <a:p>
          <a:r>
            <a:rPr lang="en-US"/>
            <a:t>Intro to Tensors</a:t>
          </a:r>
        </a:p>
      </dgm:t>
    </dgm:pt>
    <dgm:pt modelId="{1055EF8E-9CF4-42B6-B6BC-4B7615533006}" type="parTrans" cxnId="{ECEE980A-0367-491C-B871-A317559120A4}">
      <dgm:prSet/>
      <dgm:spPr/>
      <dgm:t>
        <a:bodyPr/>
        <a:lstStyle/>
        <a:p>
          <a:endParaRPr lang="en-US"/>
        </a:p>
      </dgm:t>
    </dgm:pt>
    <dgm:pt modelId="{8BBE7DF0-F992-4AB3-A678-28988E40A5AE}" type="sibTrans" cxnId="{ECEE980A-0367-491C-B871-A317559120A4}">
      <dgm:prSet/>
      <dgm:spPr/>
      <dgm:t>
        <a:bodyPr/>
        <a:lstStyle/>
        <a:p>
          <a:endParaRPr lang="en-US"/>
        </a:p>
      </dgm:t>
    </dgm:pt>
    <dgm:pt modelId="{4797EB8F-ACE3-4740-A249-B679462E3B9F}">
      <dgm:prSet/>
      <dgm:spPr/>
      <dgm:t>
        <a:bodyPr/>
        <a:lstStyle/>
        <a:p>
          <a:r>
            <a:rPr lang="en-US"/>
            <a:t>OpenGL / WebGL / Node Tensors</a:t>
          </a:r>
        </a:p>
      </dgm:t>
    </dgm:pt>
    <dgm:pt modelId="{EAA269CD-332B-48F9-BBA4-8187D5A55B69}" type="parTrans" cxnId="{F8993682-4250-4464-BE94-ADA888034050}">
      <dgm:prSet/>
      <dgm:spPr/>
      <dgm:t>
        <a:bodyPr/>
        <a:lstStyle/>
        <a:p>
          <a:endParaRPr lang="en-US"/>
        </a:p>
      </dgm:t>
    </dgm:pt>
    <dgm:pt modelId="{E8B12DF4-C0E9-430E-ACD2-968BAD969FBC}" type="sibTrans" cxnId="{F8993682-4250-4464-BE94-ADA888034050}">
      <dgm:prSet/>
      <dgm:spPr/>
      <dgm:t>
        <a:bodyPr/>
        <a:lstStyle/>
        <a:p>
          <a:endParaRPr lang="en-US"/>
        </a:p>
      </dgm:t>
    </dgm:pt>
    <dgm:pt modelId="{1EE1A8A3-67BF-4370-A60D-A056813E373B}" type="pres">
      <dgm:prSet presAssocID="{9035C709-3084-471C-8440-583D8B3FD7F8}" presName="linear" presStyleCnt="0">
        <dgm:presLayoutVars>
          <dgm:animLvl val="lvl"/>
          <dgm:resizeHandles val="exact"/>
        </dgm:presLayoutVars>
      </dgm:prSet>
      <dgm:spPr/>
    </dgm:pt>
    <dgm:pt modelId="{10A12130-A5C1-4217-9A40-AFB4CB2FD9A0}" type="pres">
      <dgm:prSet presAssocID="{BFCDFB64-32E3-4535-B213-EA6CDBD081F5}" presName="parentText" presStyleLbl="node1" presStyleIdx="0" presStyleCnt="6">
        <dgm:presLayoutVars>
          <dgm:chMax val="0"/>
          <dgm:bulletEnabled val="1"/>
        </dgm:presLayoutVars>
      </dgm:prSet>
      <dgm:spPr/>
    </dgm:pt>
    <dgm:pt modelId="{8D655C9B-9A58-4617-B2AD-3CDFB99237C9}" type="pres">
      <dgm:prSet presAssocID="{93F358B8-CC5F-4D87-839D-B6310FA3223F}" presName="spacer" presStyleCnt="0"/>
      <dgm:spPr/>
    </dgm:pt>
    <dgm:pt modelId="{247EE08D-A981-4570-8275-365C837D93A3}" type="pres">
      <dgm:prSet presAssocID="{EAC8F12D-E9B3-426E-920B-B9CB163545F3}" presName="parentText" presStyleLbl="node1" presStyleIdx="1" presStyleCnt="6">
        <dgm:presLayoutVars>
          <dgm:chMax val="0"/>
          <dgm:bulletEnabled val="1"/>
        </dgm:presLayoutVars>
      </dgm:prSet>
      <dgm:spPr/>
    </dgm:pt>
    <dgm:pt modelId="{D1EC8FDE-DB4C-40FF-9A78-3067B0354667}" type="pres">
      <dgm:prSet presAssocID="{91393806-D390-47A1-B639-7BC84FF57F4A}" presName="spacer" presStyleCnt="0"/>
      <dgm:spPr/>
    </dgm:pt>
    <dgm:pt modelId="{7A4A2523-AEF4-451E-A533-D4E8E715280E}" type="pres">
      <dgm:prSet presAssocID="{7EBDCC19-53B1-41B5-B284-CBAF16C2E984}" presName="parentText" presStyleLbl="node1" presStyleIdx="2" presStyleCnt="6">
        <dgm:presLayoutVars>
          <dgm:chMax val="0"/>
          <dgm:bulletEnabled val="1"/>
        </dgm:presLayoutVars>
      </dgm:prSet>
      <dgm:spPr/>
    </dgm:pt>
    <dgm:pt modelId="{48C10A04-B43E-4417-83D5-FE763A789E7D}" type="pres">
      <dgm:prSet presAssocID="{580C3141-3B26-46A7-916B-75607B59418F}" presName="spacer" presStyleCnt="0"/>
      <dgm:spPr/>
    </dgm:pt>
    <dgm:pt modelId="{5000403D-00D3-4976-B22E-252FE1B11DFC}" type="pres">
      <dgm:prSet presAssocID="{90E20910-7B60-4C7A-8414-5834B30DFA3B}" presName="parentText" presStyleLbl="node1" presStyleIdx="3" presStyleCnt="6">
        <dgm:presLayoutVars>
          <dgm:chMax val="0"/>
          <dgm:bulletEnabled val="1"/>
        </dgm:presLayoutVars>
      </dgm:prSet>
      <dgm:spPr/>
    </dgm:pt>
    <dgm:pt modelId="{EC7B2001-60F6-4142-B1BA-B51F87E1414F}" type="pres">
      <dgm:prSet presAssocID="{42594C5E-1BEC-4111-BCC3-D7D3F17BEF93}" presName="spacer" presStyleCnt="0"/>
      <dgm:spPr/>
    </dgm:pt>
    <dgm:pt modelId="{43410C7D-BD80-40FC-A51E-11001D184931}" type="pres">
      <dgm:prSet presAssocID="{69D6354D-123E-4886-AA79-B60D3B5996B5}" presName="parentText" presStyleLbl="node1" presStyleIdx="4" presStyleCnt="6">
        <dgm:presLayoutVars>
          <dgm:chMax val="0"/>
          <dgm:bulletEnabled val="1"/>
        </dgm:presLayoutVars>
      </dgm:prSet>
      <dgm:spPr/>
    </dgm:pt>
    <dgm:pt modelId="{3E7B3BE1-1EEB-4C33-8B42-03C68B999698}" type="pres">
      <dgm:prSet presAssocID="{8BBE7DF0-F992-4AB3-A678-28988E40A5AE}" presName="spacer" presStyleCnt="0"/>
      <dgm:spPr/>
    </dgm:pt>
    <dgm:pt modelId="{F4F54A66-8A6D-4D1F-9EC5-8C77ACF6388C}" type="pres">
      <dgm:prSet presAssocID="{4797EB8F-ACE3-4740-A249-B679462E3B9F}" presName="parentText" presStyleLbl="node1" presStyleIdx="5" presStyleCnt="6">
        <dgm:presLayoutVars>
          <dgm:chMax val="0"/>
          <dgm:bulletEnabled val="1"/>
        </dgm:presLayoutVars>
      </dgm:prSet>
      <dgm:spPr/>
    </dgm:pt>
  </dgm:ptLst>
  <dgm:cxnLst>
    <dgm:cxn modelId="{ECEE980A-0367-491C-B871-A317559120A4}" srcId="{9035C709-3084-471C-8440-583D8B3FD7F8}" destId="{69D6354D-123E-4886-AA79-B60D3B5996B5}" srcOrd="4" destOrd="0" parTransId="{1055EF8E-9CF4-42B6-B6BC-4B7615533006}" sibTransId="{8BBE7DF0-F992-4AB3-A678-28988E40A5AE}"/>
    <dgm:cxn modelId="{A802AC16-9FEB-46A0-BD52-4706D4F827F3}" srcId="{9035C709-3084-471C-8440-583D8B3FD7F8}" destId="{EAC8F12D-E9B3-426E-920B-B9CB163545F3}" srcOrd="1" destOrd="0" parTransId="{44ABA650-63B3-480F-AAF8-F2BCAF6966BF}" sibTransId="{91393806-D390-47A1-B639-7BC84FF57F4A}"/>
    <dgm:cxn modelId="{30766328-1D89-4C6E-B4D5-4205D60E557F}" type="presOf" srcId="{90E20910-7B60-4C7A-8414-5834B30DFA3B}" destId="{5000403D-00D3-4976-B22E-252FE1B11DFC}" srcOrd="0" destOrd="0" presId="urn:microsoft.com/office/officeart/2005/8/layout/vList2"/>
    <dgm:cxn modelId="{91B37231-C581-4854-8D86-F2934362EA89}" srcId="{9035C709-3084-471C-8440-583D8B3FD7F8}" destId="{BFCDFB64-32E3-4535-B213-EA6CDBD081F5}" srcOrd="0" destOrd="0" parTransId="{6A50B5F5-0A10-4955-A296-7FB363A19E3D}" sibTransId="{93F358B8-CC5F-4D87-839D-B6310FA3223F}"/>
    <dgm:cxn modelId="{9337C93E-724E-48D2-A28B-CA6FFD9FE78E}" type="presOf" srcId="{BFCDFB64-32E3-4535-B213-EA6CDBD081F5}" destId="{10A12130-A5C1-4217-9A40-AFB4CB2FD9A0}" srcOrd="0" destOrd="0" presId="urn:microsoft.com/office/officeart/2005/8/layout/vList2"/>
    <dgm:cxn modelId="{C9505543-8BFC-462B-8D0E-2DE0DDE58600}" type="presOf" srcId="{69D6354D-123E-4886-AA79-B60D3B5996B5}" destId="{43410C7D-BD80-40FC-A51E-11001D184931}" srcOrd="0" destOrd="0" presId="urn:microsoft.com/office/officeart/2005/8/layout/vList2"/>
    <dgm:cxn modelId="{570F7C66-2682-4841-8699-E9C7936B3A82}" type="presOf" srcId="{4797EB8F-ACE3-4740-A249-B679462E3B9F}" destId="{F4F54A66-8A6D-4D1F-9EC5-8C77ACF6388C}" srcOrd="0" destOrd="0" presId="urn:microsoft.com/office/officeart/2005/8/layout/vList2"/>
    <dgm:cxn modelId="{F8993682-4250-4464-BE94-ADA888034050}" srcId="{9035C709-3084-471C-8440-583D8B3FD7F8}" destId="{4797EB8F-ACE3-4740-A249-B679462E3B9F}" srcOrd="5" destOrd="0" parTransId="{EAA269CD-332B-48F9-BBA4-8187D5A55B69}" sibTransId="{E8B12DF4-C0E9-430E-ACD2-968BAD969FBC}"/>
    <dgm:cxn modelId="{6AB4709A-1E4B-44EB-92B4-8F60D8BDE91F}" type="presOf" srcId="{EAC8F12D-E9B3-426E-920B-B9CB163545F3}" destId="{247EE08D-A981-4570-8275-365C837D93A3}" srcOrd="0" destOrd="0" presId="urn:microsoft.com/office/officeart/2005/8/layout/vList2"/>
    <dgm:cxn modelId="{1C4EB4A7-7062-4AFC-BF75-DD417AB88E9D}" type="presOf" srcId="{9035C709-3084-471C-8440-583D8B3FD7F8}" destId="{1EE1A8A3-67BF-4370-A60D-A056813E373B}" srcOrd="0" destOrd="0" presId="urn:microsoft.com/office/officeart/2005/8/layout/vList2"/>
    <dgm:cxn modelId="{F6D835BF-A5C0-46B1-9CC4-A886D6721E72}" srcId="{9035C709-3084-471C-8440-583D8B3FD7F8}" destId="{90E20910-7B60-4C7A-8414-5834B30DFA3B}" srcOrd="3" destOrd="0" parTransId="{60661024-F1C9-4823-B0CF-B1A71567A34F}" sibTransId="{42594C5E-1BEC-4111-BCC3-D7D3F17BEF93}"/>
    <dgm:cxn modelId="{3B5D92C8-BD28-4E05-AE5A-DE4E6149F833}" srcId="{9035C709-3084-471C-8440-583D8B3FD7F8}" destId="{7EBDCC19-53B1-41B5-B284-CBAF16C2E984}" srcOrd="2" destOrd="0" parTransId="{5DEC9926-2FE7-40E5-B951-3E8E88E6A565}" sibTransId="{580C3141-3B26-46A7-916B-75607B59418F}"/>
    <dgm:cxn modelId="{554299CC-812E-4084-80CE-A1B7D847A8A2}" type="presOf" srcId="{7EBDCC19-53B1-41B5-B284-CBAF16C2E984}" destId="{7A4A2523-AEF4-451E-A533-D4E8E715280E}" srcOrd="0" destOrd="0" presId="urn:microsoft.com/office/officeart/2005/8/layout/vList2"/>
    <dgm:cxn modelId="{75F7DCDD-6984-41A1-9B48-58092B62752E}" type="presParOf" srcId="{1EE1A8A3-67BF-4370-A60D-A056813E373B}" destId="{10A12130-A5C1-4217-9A40-AFB4CB2FD9A0}" srcOrd="0" destOrd="0" presId="urn:microsoft.com/office/officeart/2005/8/layout/vList2"/>
    <dgm:cxn modelId="{FBD96FF6-6DF0-4EDE-B6D1-1948A6E8C65E}" type="presParOf" srcId="{1EE1A8A3-67BF-4370-A60D-A056813E373B}" destId="{8D655C9B-9A58-4617-B2AD-3CDFB99237C9}" srcOrd="1" destOrd="0" presId="urn:microsoft.com/office/officeart/2005/8/layout/vList2"/>
    <dgm:cxn modelId="{7DBB47AD-687F-4F10-82D3-44BAFD07370F}" type="presParOf" srcId="{1EE1A8A3-67BF-4370-A60D-A056813E373B}" destId="{247EE08D-A981-4570-8275-365C837D93A3}" srcOrd="2" destOrd="0" presId="urn:microsoft.com/office/officeart/2005/8/layout/vList2"/>
    <dgm:cxn modelId="{0D0859FD-7DB2-435B-9184-96C3719DADAF}" type="presParOf" srcId="{1EE1A8A3-67BF-4370-A60D-A056813E373B}" destId="{D1EC8FDE-DB4C-40FF-9A78-3067B0354667}" srcOrd="3" destOrd="0" presId="urn:microsoft.com/office/officeart/2005/8/layout/vList2"/>
    <dgm:cxn modelId="{73BAFE57-7762-49A4-9A0C-715244DB76DF}" type="presParOf" srcId="{1EE1A8A3-67BF-4370-A60D-A056813E373B}" destId="{7A4A2523-AEF4-451E-A533-D4E8E715280E}" srcOrd="4" destOrd="0" presId="urn:microsoft.com/office/officeart/2005/8/layout/vList2"/>
    <dgm:cxn modelId="{2CA65AF4-4CFB-48BE-996D-7FADF812FEA8}" type="presParOf" srcId="{1EE1A8A3-67BF-4370-A60D-A056813E373B}" destId="{48C10A04-B43E-4417-83D5-FE763A789E7D}" srcOrd="5" destOrd="0" presId="urn:microsoft.com/office/officeart/2005/8/layout/vList2"/>
    <dgm:cxn modelId="{6701B8C8-8A4F-4131-BD2D-77AA45032303}" type="presParOf" srcId="{1EE1A8A3-67BF-4370-A60D-A056813E373B}" destId="{5000403D-00D3-4976-B22E-252FE1B11DFC}" srcOrd="6" destOrd="0" presId="urn:microsoft.com/office/officeart/2005/8/layout/vList2"/>
    <dgm:cxn modelId="{94A901D1-52B0-442C-9931-7B1E7F2A3A73}" type="presParOf" srcId="{1EE1A8A3-67BF-4370-A60D-A056813E373B}" destId="{EC7B2001-60F6-4142-B1BA-B51F87E1414F}" srcOrd="7" destOrd="0" presId="urn:microsoft.com/office/officeart/2005/8/layout/vList2"/>
    <dgm:cxn modelId="{E271CED8-2CEE-4D27-BE4D-6ED4517684D7}" type="presParOf" srcId="{1EE1A8A3-67BF-4370-A60D-A056813E373B}" destId="{43410C7D-BD80-40FC-A51E-11001D184931}" srcOrd="8" destOrd="0" presId="urn:microsoft.com/office/officeart/2005/8/layout/vList2"/>
    <dgm:cxn modelId="{469B37CA-2F2C-4CC2-B05C-E8CB58C1828B}" type="presParOf" srcId="{1EE1A8A3-67BF-4370-A60D-A056813E373B}" destId="{3E7B3BE1-1EEB-4C33-8B42-03C68B999698}" srcOrd="9" destOrd="0" presId="urn:microsoft.com/office/officeart/2005/8/layout/vList2"/>
    <dgm:cxn modelId="{C5A6A791-FC5A-4898-A6A0-B3E3B99B8CEC}" type="presParOf" srcId="{1EE1A8A3-67BF-4370-A60D-A056813E373B}" destId="{F4F54A66-8A6D-4D1F-9EC5-8C77ACF6388C}"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3730C9A-1C38-4E1B-B989-1BE5CDEE9FD0}" type="doc">
      <dgm:prSet loTypeId="urn:microsoft.com/office/officeart/2005/8/layout/process1" loCatId="process" qsTypeId="urn:microsoft.com/office/officeart/2005/8/quickstyle/simple1" qsCatId="simple" csTypeId="urn:microsoft.com/office/officeart/2005/8/colors/accent1_2" csCatId="accent1" phldr="1"/>
      <dgm:spPr/>
    </dgm:pt>
    <dgm:pt modelId="{67B5D34A-3B52-42A0-AAA9-EBAB3397D8AD}">
      <dgm:prSet phldrT="[Text]"/>
      <dgm:spPr/>
      <dgm:t>
        <a:bodyPr/>
        <a:lstStyle/>
        <a:p>
          <a:r>
            <a:rPr lang="en-US" dirty="0"/>
            <a:t>Deeplearn.js - 2018</a:t>
          </a:r>
        </a:p>
      </dgm:t>
    </dgm:pt>
    <dgm:pt modelId="{5CF4773A-21AE-4BC7-B207-04AB74665497}" type="parTrans" cxnId="{E8B73B93-F0EB-4B50-AD36-9FDDBB4049EA}">
      <dgm:prSet/>
      <dgm:spPr/>
      <dgm:t>
        <a:bodyPr/>
        <a:lstStyle/>
        <a:p>
          <a:endParaRPr lang="en-US"/>
        </a:p>
      </dgm:t>
    </dgm:pt>
    <dgm:pt modelId="{C301B065-B397-4F6C-95F4-D372E154E57E}" type="sibTrans" cxnId="{E8B73B93-F0EB-4B50-AD36-9FDDBB4049EA}">
      <dgm:prSet/>
      <dgm:spPr/>
      <dgm:t>
        <a:bodyPr/>
        <a:lstStyle/>
        <a:p>
          <a:endParaRPr lang="en-US"/>
        </a:p>
      </dgm:t>
    </dgm:pt>
    <dgm:pt modelId="{9B67D4FD-FD17-4BAA-A39D-9ED41D84B269}">
      <dgm:prSet phldrT="[Text]"/>
      <dgm:spPr/>
      <dgm:t>
        <a:bodyPr/>
        <a:lstStyle/>
        <a:p>
          <a:r>
            <a:rPr lang="en-US" dirty="0"/>
            <a:t>TFJS V1 - 2019</a:t>
          </a:r>
        </a:p>
      </dgm:t>
    </dgm:pt>
    <dgm:pt modelId="{FA31044D-0337-4CFF-AB55-6C793821152D}" type="parTrans" cxnId="{93D02A10-A119-4C60-AE1C-61B53A84235B}">
      <dgm:prSet/>
      <dgm:spPr/>
      <dgm:t>
        <a:bodyPr/>
        <a:lstStyle/>
        <a:p>
          <a:endParaRPr lang="en-US"/>
        </a:p>
      </dgm:t>
    </dgm:pt>
    <dgm:pt modelId="{0B3F5930-134E-4BA7-A971-DEE456831F74}" type="sibTrans" cxnId="{93D02A10-A119-4C60-AE1C-61B53A84235B}">
      <dgm:prSet/>
      <dgm:spPr/>
      <dgm:t>
        <a:bodyPr/>
        <a:lstStyle/>
        <a:p>
          <a:endParaRPr lang="en-US"/>
        </a:p>
      </dgm:t>
    </dgm:pt>
    <dgm:pt modelId="{09C445C1-AB66-4C35-8ABA-7A2A18F7D164}">
      <dgm:prSet phldrT="[Text]"/>
      <dgm:spPr/>
      <dgm:t>
        <a:bodyPr/>
        <a:lstStyle/>
        <a:p>
          <a:r>
            <a:rPr lang="en-US" dirty="0"/>
            <a:t>TFJS V2 - 2020</a:t>
          </a:r>
        </a:p>
      </dgm:t>
    </dgm:pt>
    <dgm:pt modelId="{5E488029-E96F-45B9-AFB4-EF8698CBC3DE}" type="parTrans" cxnId="{8B9FBA3D-77CF-4B50-8164-917DEF795A52}">
      <dgm:prSet/>
      <dgm:spPr/>
      <dgm:t>
        <a:bodyPr/>
        <a:lstStyle/>
        <a:p>
          <a:endParaRPr lang="en-US"/>
        </a:p>
      </dgm:t>
    </dgm:pt>
    <dgm:pt modelId="{28C6084C-AA9C-4052-B4BE-CEE01A24B24E}" type="sibTrans" cxnId="{8B9FBA3D-77CF-4B50-8164-917DEF795A52}">
      <dgm:prSet/>
      <dgm:spPr/>
      <dgm:t>
        <a:bodyPr/>
        <a:lstStyle/>
        <a:p>
          <a:endParaRPr lang="en-US"/>
        </a:p>
      </dgm:t>
    </dgm:pt>
    <dgm:pt modelId="{340735D6-55FC-4347-B9D0-2E41D9D6F74F}">
      <dgm:prSet phldrT="[Text]"/>
      <dgm:spPr/>
      <dgm:t>
        <a:bodyPr/>
        <a:lstStyle/>
        <a:p>
          <a:r>
            <a:rPr lang="en-US" dirty="0"/>
            <a:t>TFJS V3 - 2021</a:t>
          </a:r>
        </a:p>
      </dgm:t>
    </dgm:pt>
    <dgm:pt modelId="{94384A4A-7C53-4489-8C4A-088FCE39782C}" type="parTrans" cxnId="{94ECDB5F-ADA8-40B5-BF4B-3A4A5466CF73}">
      <dgm:prSet/>
      <dgm:spPr/>
      <dgm:t>
        <a:bodyPr/>
        <a:lstStyle/>
        <a:p>
          <a:endParaRPr lang="en-US"/>
        </a:p>
      </dgm:t>
    </dgm:pt>
    <dgm:pt modelId="{E0F7E580-C069-41AB-90DD-AE3A06FE595D}" type="sibTrans" cxnId="{94ECDB5F-ADA8-40B5-BF4B-3A4A5466CF73}">
      <dgm:prSet/>
      <dgm:spPr/>
      <dgm:t>
        <a:bodyPr/>
        <a:lstStyle/>
        <a:p>
          <a:endParaRPr lang="en-US"/>
        </a:p>
      </dgm:t>
    </dgm:pt>
    <dgm:pt modelId="{59C6466B-0982-4388-AF6A-2389F16B5261}">
      <dgm:prSet phldrT="[Text]"/>
      <dgm:spPr/>
      <dgm:t>
        <a:bodyPr/>
        <a:lstStyle/>
        <a:p>
          <a:r>
            <a:rPr lang="en-US" dirty="0"/>
            <a:t>TensorFlow - 2015</a:t>
          </a:r>
        </a:p>
      </dgm:t>
    </dgm:pt>
    <dgm:pt modelId="{71519C45-0625-4D1B-AEF0-D0A0D29443BE}" type="parTrans" cxnId="{A25392C8-919F-455D-91DA-7460015BB311}">
      <dgm:prSet/>
      <dgm:spPr/>
      <dgm:t>
        <a:bodyPr/>
        <a:lstStyle/>
        <a:p>
          <a:endParaRPr lang="en-US"/>
        </a:p>
      </dgm:t>
    </dgm:pt>
    <dgm:pt modelId="{3B39EE3C-0446-4077-B706-C5C8DB38FB19}" type="sibTrans" cxnId="{A25392C8-919F-455D-91DA-7460015BB311}">
      <dgm:prSet/>
      <dgm:spPr/>
      <dgm:t>
        <a:bodyPr/>
        <a:lstStyle/>
        <a:p>
          <a:endParaRPr lang="en-US"/>
        </a:p>
      </dgm:t>
    </dgm:pt>
    <dgm:pt modelId="{F507C4AF-4A54-4051-B82A-4E9DAADA0780}" type="pres">
      <dgm:prSet presAssocID="{93730C9A-1C38-4E1B-B989-1BE5CDEE9FD0}" presName="Name0" presStyleCnt="0">
        <dgm:presLayoutVars>
          <dgm:dir/>
          <dgm:resizeHandles val="exact"/>
        </dgm:presLayoutVars>
      </dgm:prSet>
      <dgm:spPr/>
    </dgm:pt>
    <dgm:pt modelId="{5D86961D-56D5-4F4C-AD82-229F62D4DF53}" type="pres">
      <dgm:prSet presAssocID="{59C6466B-0982-4388-AF6A-2389F16B5261}" presName="node" presStyleLbl="node1" presStyleIdx="0" presStyleCnt="5">
        <dgm:presLayoutVars>
          <dgm:bulletEnabled val="1"/>
        </dgm:presLayoutVars>
      </dgm:prSet>
      <dgm:spPr/>
    </dgm:pt>
    <dgm:pt modelId="{2AAA7BCD-CCE9-4BE4-BA5D-1C9D689EDAC1}" type="pres">
      <dgm:prSet presAssocID="{3B39EE3C-0446-4077-B706-C5C8DB38FB19}" presName="sibTrans" presStyleLbl="sibTrans2D1" presStyleIdx="0" presStyleCnt="4"/>
      <dgm:spPr/>
    </dgm:pt>
    <dgm:pt modelId="{CB7832D3-B97A-4334-8BFC-895C709BB886}" type="pres">
      <dgm:prSet presAssocID="{3B39EE3C-0446-4077-B706-C5C8DB38FB19}" presName="connectorText" presStyleLbl="sibTrans2D1" presStyleIdx="0" presStyleCnt="4"/>
      <dgm:spPr/>
    </dgm:pt>
    <dgm:pt modelId="{976B3424-2E75-4A8D-A461-53E2FB9D1832}" type="pres">
      <dgm:prSet presAssocID="{67B5D34A-3B52-42A0-AAA9-EBAB3397D8AD}" presName="node" presStyleLbl="node1" presStyleIdx="1" presStyleCnt="5">
        <dgm:presLayoutVars>
          <dgm:bulletEnabled val="1"/>
        </dgm:presLayoutVars>
      </dgm:prSet>
      <dgm:spPr/>
    </dgm:pt>
    <dgm:pt modelId="{AB577C74-3B76-4329-963F-BF3C77BEDA9A}" type="pres">
      <dgm:prSet presAssocID="{C301B065-B397-4F6C-95F4-D372E154E57E}" presName="sibTrans" presStyleLbl="sibTrans2D1" presStyleIdx="1" presStyleCnt="4"/>
      <dgm:spPr/>
    </dgm:pt>
    <dgm:pt modelId="{E476CD78-F069-41A9-A7AA-355CFD79BF91}" type="pres">
      <dgm:prSet presAssocID="{C301B065-B397-4F6C-95F4-D372E154E57E}" presName="connectorText" presStyleLbl="sibTrans2D1" presStyleIdx="1" presStyleCnt="4"/>
      <dgm:spPr/>
    </dgm:pt>
    <dgm:pt modelId="{C60AA0BB-1878-475A-ACBE-7D1011F9045C}" type="pres">
      <dgm:prSet presAssocID="{9B67D4FD-FD17-4BAA-A39D-9ED41D84B269}" presName="node" presStyleLbl="node1" presStyleIdx="2" presStyleCnt="5">
        <dgm:presLayoutVars>
          <dgm:bulletEnabled val="1"/>
        </dgm:presLayoutVars>
      </dgm:prSet>
      <dgm:spPr/>
    </dgm:pt>
    <dgm:pt modelId="{046A90D5-870D-4C13-80CF-39F49303C832}" type="pres">
      <dgm:prSet presAssocID="{0B3F5930-134E-4BA7-A971-DEE456831F74}" presName="sibTrans" presStyleLbl="sibTrans2D1" presStyleIdx="2" presStyleCnt="4"/>
      <dgm:spPr/>
    </dgm:pt>
    <dgm:pt modelId="{E9A6E06F-D1F7-4933-857A-5796BC339675}" type="pres">
      <dgm:prSet presAssocID="{0B3F5930-134E-4BA7-A971-DEE456831F74}" presName="connectorText" presStyleLbl="sibTrans2D1" presStyleIdx="2" presStyleCnt="4"/>
      <dgm:spPr/>
    </dgm:pt>
    <dgm:pt modelId="{1FC9DEBD-DEE3-4F7C-BB65-8FB875158862}" type="pres">
      <dgm:prSet presAssocID="{09C445C1-AB66-4C35-8ABA-7A2A18F7D164}" presName="node" presStyleLbl="node1" presStyleIdx="3" presStyleCnt="5">
        <dgm:presLayoutVars>
          <dgm:bulletEnabled val="1"/>
        </dgm:presLayoutVars>
      </dgm:prSet>
      <dgm:spPr/>
    </dgm:pt>
    <dgm:pt modelId="{B576051B-EB6E-4468-BF32-5A7018121107}" type="pres">
      <dgm:prSet presAssocID="{28C6084C-AA9C-4052-B4BE-CEE01A24B24E}" presName="sibTrans" presStyleLbl="sibTrans2D1" presStyleIdx="3" presStyleCnt="4"/>
      <dgm:spPr/>
    </dgm:pt>
    <dgm:pt modelId="{078813A7-AB3B-46C7-B87B-1F3AD764F7E3}" type="pres">
      <dgm:prSet presAssocID="{28C6084C-AA9C-4052-B4BE-CEE01A24B24E}" presName="connectorText" presStyleLbl="sibTrans2D1" presStyleIdx="3" presStyleCnt="4"/>
      <dgm:spPr/>
    </dgm:pt>
    <dgm:pt modelId="{B7BCE372-3F39-4685-BBD1-BC4DC49163A9}" type="pres">
      <dgm:prSet presAssocID="{340735D6-55FC-4347-B9D0-2E41D9D6F74F}" presName="node" presStyleLbl="node1" presStyleIdx="4" presStyleCnt="5">
        <dgm:presLayoutVars>
          <dgm:bulletEnabled val="1"/>
        </dgm:presLayoutVars>
      </dgm:prSet>
      <dgm:spPr/>
    </dgm:pt>
  </dgm:ptLst>
  <dgm:cxnLst>
    <dgm:cxn modelId="{D92DAD03-CA61-41C7-9122-511B7A3FCC41}" type="presOf" srcId="{9B67D4FD-FD17-4BAA-A39D-9ED41D84B269}" destId="{C60AA0BB-1878-475A-ACBE-7D1011F9045C}" srcOrd="0" destOrd="0" presId="urn:microsoft.com/office/officeart/2005/8/layout/process1"/>
    <dgm:cxn modelId="{93D02A10-A119-4C60-AE1C-61B53A84235B}" srcId="{93730C9A-1C38-4E1B-B989-1BE5CDEE9FD0}" destId="{9B67D4FD-FD17-4BAA-A39D-9ED41D84B269}" srcOrd="2" destOrd="0" parTransId="{FA31044D-0337-4CFF-AB55-6C793821152D}" sibTransId="{0B3F5930-134E-4BA7-A971-DEE456831F74}"/>
    <dgm:cxn modelId="{69B92916-7008-4C90-BC61-635F228CFA0E}" type="presOf" srcId="{3B39EE3C-0446-4077-B706-C5C8DB38FB19}" destId="{2AAA7BCD-CCE9-4BE4-BA5D-1C9D689EDAC1}" srcOrd="0" destOrd="0" presId="urn:microsoft.com/office/officeart/2005/8/layout/process1"/>
    <dgm:cxn modelId="{1F799724-5B93-4170-A41F-B92EC7AE48A5}" type="presOf" srcId="{340735D6-55FC-4347-B9D0-2E41D9D6F74F}" destId="{B7BCE372-3F39-4685-BBD1-BC4DC49163A9}" srcOrd="0" destOrd="0" presId="urn:microsoft.com/office/officeart/2005/8/layout/process1"/>
    <dgm:cxn modelId="{20406433-9512-487D-996E-16A533027BC7}" type="presOf" srcId="{0B3F5930-134E-4BA7-A971-DEE456831F74}" destId="{046A90D5-870D-4C13-80CF-39F49303C832}" srcOrd="0" destOrd="0" presId="urn:microsoft.com/office/officeart/2005/8/layout/process1"/>
    <dgm:cxn modelId="{8B9FBA3D-77CF-4B50-8164-917DEF795A52}" srcId="{93730C9A-1C38-4E1B-B989-1BE5CDEE9FD0}" destId="{09C445C1-AB66-4C35-8ABA-7A2A18F7D164}" srcOrd="3" destOrd="0" parTransId="{5E488029-E96F-45B9-AFB4-EF8698CBC3DE}" sibTransId="{28C6084C-AA9C-4052-B4BE-CEE01A24B24E}"/>
    <dgm:cxn modelId="{94ECDB5F-ADA8-40B5-BF4B-3A4A5466CF73}" srcId="{93730C9A-1C38-4E1B-B989-1BE5CDEE9FD0}" destId="{340735D6-55FC-4347-B9D0-2E41D9D6F74F}" srcOrd="4" destOrd="0" parTransId="{94384A4A-7C53-4489-8C4A-088FCE39782C}" sibTransId="{E0F7E580-C069-41AB-90DD-AE3A06FE595D}"/>
    <dgm:cxn modelId="{43ED0344-9039-47E1-AA12-A3FE2E2825EE}" type="presOf" srcId="{28C6084C-AA9C-4052-B4BE-CEE01A24B24E}" destId="{B576051B-EB6E-4468-BF32-5A7018121107}" srcOrd="0" destOrd="0" presId="urn:microsoft.com/office/officeart/2005/8/layout/process1"/>
    <dgm:cxn modelId="{779D5669-7D7A-4874-BE3D-A66F0E2BFE9D}" type="presOf" srcId="{0B3F5930-134E-4BA7-A971-DEE456831F74}" destId="{E9A6E06F-D1F7-4933-857A-5796BC339675}" srcOrd="1" destOrd="0" presId="urn:microsoft.com/office/officeart/2005/8/layout/process1"/>
    <dgm:cxn modelId="{70147356-6145-4F1A-AEC9-9737F0EBEE73}" type="presOf" srcId="{59C6466B-0982-4388-AF6A-2389F16B5261}" destId="{5D86961D-56D5-4F4C-AD82-229F62D4DF53}" srcOrd="0" destOrd="0" presId="urn:microsoft.com/office/officeart/2005/8/layout/process1"/>
    <dgm:cxn modelId="{E60AF786-6297-46AB-9693-017DF2687DF0}" type="presOf" srcId="{C301B065-B397-4F6C-95F4-D372E154E57E}" destId="{AB577C74-3B76-4329-963F-BF3C77BEDA9A}" srcOrd="0" destOrd="0" presId="urn:microsoft.com/office/officeart/2005/8/layout/process1"/>
    <dgm:cxn modelId="{739BC187-7804-4934-B44C-BA7655690AEE}" type="presOf" srcId="{09C445C1-AB66-4C35-8ABA-7A2A18F7D164}" destId="{1FC9DEBD-DEE3-4F7C-BB65-8FB875158862}" srcOrd="0" destOrd="0" presId="urn:microsoft.com/office/officeart/2005/8/layout/process1"/>
    <dgm:cxn modelId="{E8B73B93-F0EB-4B50-AD36-9FDDBB4049EA}" srcId="{93730C9A-1C38-4E1B-B989-1BE5CDEE9FD0}" destId="{67B5D34A-3B52-42A0-AAA9-EBAB3397D8AD}" srcOrd="1" destOrd="0" parTransId="{5CF4773A-21AE-4BC7-B207-04AB74665497}" sibTransId="{C301B065-B397-4F6C-95F4-D372E154E57E}"/>
    <dgm:cxn modelId="{9DDD0F9D-4409-4E72-BAFC-287D91130438}" type="presOf" srcId="{67B5D34A-3B52-42A0-AAA9-EBAB3397D8AD}" destId="{976B3424-2E75-4A8D-A461-53E2FB9D1832}" srcOrd="0" destOrd="0" presId="urn:microsoft.com/office/officeart/2005/8/layout/process1"/>
    <dgm:cxn modelId="{166BEEA6-08A1-4FFD-AFF7-7D20B8806555}" type="presOf" srcId="{C301B065-B397-4F6C-95F4-D372E154E57E}" destId="{E476CD78-F069-41A9-A7AA-355CFD79BF91}" srcOrd="1" destOrd="0" presId="urn:microsoft.com/office/officeart/2005/8/layout/process1"/>
    <dgm:cxn modelId="{C11298AF-BBDE-48FA-8608-72CF59EF30A2}" type="presOf" srcId="{93730C9A-1C38-4E1B-B989-1BE5CDEE9FD0}" destId="{F507C4AF-4A54-4051-B82A-4E9DAADA0780}" srcOrd="0" destOrd="0" presId="urn:microsoft.com/office/officeart/2005/8/layout/process1"/>
    <dgm:cxn modelId="{A25392C8-919F-455D-91DA-7460015BB311}" srcId="{93730C9A-1C38-4E1B-B989-1BE5CDEE9FD0}" destId="{59C6466B-0982-4388-AF6A-2389F16B5261}" srcOrd="0" destOrd="0" parTransId="{71519C45-0625-4D1B-AEF0-D0A0D29443BE}" sibTransId="{3B39EE3C-0446-4077-B706-C5C8DB38FB19}"/>
    <dgm:cxn modelId="{3775F7F5-28B7-4ED5-BC3A-AA600AB23726}" type="presOf" srcId="{3B39EE3C-0446-4077-B706-C5C8DB38FB19}" destId="{CB7832D3-B97A-4334-8BFC-895C709BB886}" srcOrd="1" destOrd="0" presId="urn:microsoft.com/office/officeart/2005/8/layout/process1"/>
    <dgm:cxn modelId="{00F8D1F7-851D-4751-8281-5D6A72FDA005}" type="presOf" srcId="{28C6084C-AA9C-4052-B4BE-CEE01A24B24E}" destId="{078813A7-AB3B-46C7-B87B-1F3AD764F7E3}" srcOrd="1" destOrd="0" presId="urn:microsoft.com/office/officeart/2005/8/layout/process1"/>
    <dgm:cxn modelId="{2005FCAF-6688-4794-8145-BCA5AB836C90}" type="presParOf" srcId="{F507C4AF-4A54-4051-B82A-4E9DAADA0780}" destId="{5D86961D-56D5-4F4C-AD82-229F62D4DF53}" srcOrd="0" destOrd="0" presId="urn:microsoft.com/office/officeart/2005/8/layout/process1"/>
    <dgm:cxn modelId="{41934BF2-B983-4393-AB2D-E68488FD24D6}" type="presParOf" srcId="{F507C4AF-4A54-4051-B82A-4E9DAADA0780}" destId="{2AAA7BCD-CCE9-4BE4-BA5D-1C9D689EDAC1}" srcOrd="1" destOrd="0" presId="urn:microsoft.com/office/officeart/2005/8/layout/process1"/>
    <dgm:cxn modelId="{FF398FFD-1127-4AA2-90C7-88110F8B0F19}" type="presParOf" srcId="{2AAA7BCD-CCE9-4BE4-BA5D-1C9D689EDAC1}" destId="{CB7832D3-B97A-4334-8BFC-895C709BB886}" srcOrd="0" destOrd="0" presId="urn:microsoft.com/office/officeart/2005/8/layout/process1"/>
    <dgm:cxn modelId="{84F4F118-6F30-462E-8670-D1ADFBC1C5CB}" type="presParOf" srcId="{F507C4AF-4A54-4051-B82A-4E9DAADA0780}" destId="{976B3424-2E75-4A8D-A461-53E2FB9D1832}" srcOrd="2" destOrd="0" presId="urn:microsoft.com/office/officeart/2005/8/layout/process1"/>
    <dgm:cxn modelId="{A7C34D72-EA72-4679-9E31-261165BCEC46}" type="presParOf" srcId="{F507C4AF-4A54-4051-B82A-4E9DAADA0780}" destId="{AB577C74-3B76-4329-963F-BF3C77BEDA9A}" srcOrd="3" destOrd="0" presId="urn:microsoft.com/office/officeart/2005/8/layout/process1"/>
    <dgm:cxn modelId="{4D9540ED-93EE-4E95-A1ED-04B0319BC286}" type="presParOf" srcId="{AB577C74-3B76-4329-963F-BF3C77BEDA9A}" destId="{E476CD78-F069-41A9-A7AA-355CFD79BF91}" srcOrd="0" destOrd="0" presId="urn:microsoft.com/office/officeart/2005/8/layout/process1"/>
    <dgm:cxn modelId="{C9D96C29-E992-40C0-A0CD-8348ED522B79}" type="presParOf" srcId="{F507C4AF-4A54-4051-B82A-4E9DAADA0780}" destId="{C60AA0BB-1878-475A-ACBE-7D1011F9045C}" srcOrd="4" destOrd="0" presId="urn:microsoft.com/office/officeart/2005/8/layout/process1"/>
    <dgm:cxn modelId="{56D2FF3B-691C-47E7-9B5B-E70ADE4A1281}" type="presParOf" srcId="{F507C4AF-4A54-4051-B82A-4E9DAADA0780}" destId="{046A90D5-870D-4C13-80CF-39F49303C832}" srcOrd="5" destOrd="0" presId="urn:microsoft.com/office/officeart/2005/8/layout/process1"/>
    <dgm:cxn modelId="{CC2ABBDC-79BF-41AE-85D9-E7C4E08718ED}" type="presParOf" srcId="{046A90D5-870D-4C13-80CF-39F49303C832}" destId="{E9A6E06F-D1F7-4933-857A-5796BC339675}" srcOrd="0" destOrd="0" presId="urn:microsoft.com/office/officeart/2005/8/layout/process1"/>
    <dgm:cxn modelId="{4D6402A6-1397-41CE-86F0-563C1076CE14}" type="presParOf" srcId="{F507C4AF-4A54-4051-B82A-4E9DAADA0780}" destId="{1FC9DEBD-DEE3-4F7C-BB65-8FB875158862}" srcOrd="6" destOrd="0" presId="urn:microsoft.com/office/officeart/2005/8/layout/process1"/>
    <dgm:cxn modelId="{D3155568-060B-4AB2-968E-E188A2582F62}" type="presParOf" srcId="{F507C4AF-4A54-4051-B82A-4E9DAADA0780}" destId="{B576051B-EB6E-4468-BF32-5A7018121107}" srcOrd="7" destOrd="0" presId="urn:microsoft.com/office/officeart/2005/8/layout/process1"/>
    <dgm:cxn modelId="{FCFDF3DA-5DB3-41C7-AD7E-8D1591DCE13F}" type="presParOf" srcId="{B576051B-EB6E-4468-BF32-5A7018121107}" destId="{078813A7-AB3B-46C7-B87B-1F3AD764F7E3}" srcOrd="0" destOrd="0" presId="urn:microsoft.com/office/officeart/2005/8/layout/process1"/>
    <dgm:cxn modelId="{A5C79131-1319-4240-8368-293F6AC994B4}" type="presParOf" srcId="{F507C4AF-4A54-4051-B82A-4E9DAADA0780}" destId="{B7BCE372-3F39-4685-BBD1-BC4DC49163A9}"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EE05503-50D6-410C-B933-D1F592699610}"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56FB4882-DC74-48D2-8D39-75AF9FD58B4B}">
      <dgm:prSet custT="1"/>
      <dgm:spPr/>
      <dgm:t>
        <a:bodyPr/>
        <a:lstStyle/>
        <a:p>
          <a:pPr>
            <a:lnSpc>
              <a:spcPct val="100000"/>
            </a:lnSpc>
          </a:pPr>
          <a:r>
            <a:rPr lang="en-US" sz="1400" dirty="0"/>
            <a:t>Creating a model based solely on the dataset can cause errors</a:t>
          </a:r>
        </a:p>
      </dgm:t>
    </dgm:pt>
    <dgm:pt modelId="{494A0A27-5A69-48F2-A0FC-0E5111CD55E8}" type="parTrans" cxnId="{EF4F2E3E-225A-49D2-A588-561C3BAC9904}">
      <dgm:prSet/>
      <dgm:spPr/>
      <dgm:t>
        <a:bodyPr/>
        <a:lstStyle/>
        <a:p>
          <a:endParaRPr lang="en-US"/>
        </a:p>
      </dgm:t>
    </dgm:pt>
    <dgm:pt modelId="{A964E543-F048-4970-A9D5-9F11345C6910}" type="sibTrans" cxnId="{EF4F2E3E-225A-49D2-A588-561C3BAC9904}">
      <dgm:prSet/>
      <dgm:spPr/>
      <dgm:t>
        <a:bodyPr/>
        <a:lstStyle/>
        <a:p>
          <a:endParaRPr lang="en-US"/>
        </a:p>
      </dgm:t>
    </dgm:pt>
    <dgm:pt modelId="{839DE085-0CB0-4C45-800B-8C99B57DC55B}">
      <dgm:prSet custT="1"/>
      <dgm:spPr/>
      <dgm:t>
        <a:bodyPr/>
        <a:lstStyle/>
        <a:p>
          <a:pPr>
            <a:lnSpc>
              <a:spcPct val="100000"/>
            </a:lnSpc>
          </a:pPr>
          <a:r>
            <a:rPr lang="en-US" sz="1400" dirty="0"/>
            <a:t>Best practice to split dataset into a training set and testing set</a:t>
          </a:r>
        </a:p>
      </dgm:t>
    </dgm:pt>
    <dgm:pt modelId="{3283635E-3DE0-4A99-AFB3-9DB01E42A4CE}" type="parTrans" cxnId="{AAE098B0-B3AF-46FC-98C5-CF092BD3C472}">
      <dgm:prSet/>
      <dgm:spPr/>
      <dgm:t>
        <a:bodyPr/>
        <a:lstStyle/>
        <a:p>
          <a:endParaRPr lang="en-US"/>
        </a:p>
      </dgm:t>
    </dgm:pt>
    <dgm:pt modelId="{76F6461B-00D9-423B-90AB-DE98E9392342}" type="sibTrans" cxnId="{AAE098B0-B3AF-46FC-98C5-CF092BD3C472}">
      <dgm:prSet/>
      <dgm:spPr/>
      <dgm:t>
        <a:bodyPr/>
        <a:lstStyle/>
        <a:p>
          <a:endParaRPr lang="en-US"/>
        </a:p>
      </dgm:t>
    </dgm:pt>
    <dgm:pt modelId="{CF4319BF-00FF-43A1-B48E-CE6E1F91629E}">
      <dgm:prSet custT="1"/>
      <dgm:spPr/>
      <dgm:t>
        <a:bodyPr/>
        <a:lstStyle/>
        <a:p>
          <a:pPr>
            <a:lnSpc>
              <a:spcPct val="100000"/>
            </a:lnSpc>
          </a:pPr>
          <a:r>
            <a:rPr lang="en-US" sz="1400"/>
            <a:t>Optionally, add a third part: the validation set</a:t>
          </a:r>
        </a:p>
      </dgm:t>
    </dgm:pt>
    <dgm:pt modelId="{2415D0E9-06B9-4840-AAB0-06D02A6761FE}" type="parTrans" cxnId="{6AED3FC5-DCE5-46DC-B273-C14B27942BFE}">
      <dgm:prSet/>
      <dgm:spPr/>
      <dgm:t>
        <a:bodyPr/>
        <a:lstStyle/>
        <a:p>
          <a:endParaRPr lang="en-US"/>
        </a:p>
      </dgm:t>
    </dgm:pt>
    <dgm:pt modelId="{0CD4B503-A6F2-45ED-A1DE-91416EF7C637}" type="sibTrans" cxnId="{6AED3FC5-DCE5-46DC-B273-C14B27942BFE}">
      <dgm:prSet/>
      <dgm:spPr/>
      <dgm:t>
        <a:bodyPr/>
        <a:lstStyle/>
        <a:p>
          <a:endParaRPr lang="en-US"/>
        </a:p>
      </dgm:t>
    </dgm:pt>
    <dgm:pt modelId="{1743087F-7916-40CE-A0A9-E74D94B8EED5}">
      <dgm:prSet custT="1"/>
      <dgm:spPr/>
      <dgm:t>
        <a:bodyPr/>
        <a:lstStyle/>
        <a:p>
          <a:pPr>
            <a:lnSpc>
              <a:spcPct val="100000"/>
            </a:lnSpc>
          </a:pPr>
          <a:r>
            <a:rPr lang="en-US" sz="1400" dirty="0"/>
            <a:t>After training the model on the training set, assess its performance by applying it to the testing set. </a:t>
          </a:r>
        </a:p>
      </dgm:t>
    </dgm:pt>
    <dgm:pt modelId="{FA17849A-BE46-46A6-A17F-6826A48DF299}" type="parTrans" cxnId="{07A568A6-0D72-4CDC-9C29-E0C2345CDE3F}">
      <dgm:prSet/>
      <dgm:spPr/>
      <dgm:t>
        <a:bodyPr/>
        <a:lstStyle/>
        <a:p>
          <a:endParaRPr lang="en-US"/>
        </a:p>
      </dgm:t>
    </dgm:pt>
    <dgm:pt modelId="{DA7E2DA5-5537-4FE0-BB9D-A01F583C54EE}" type="sibTrans" cxnId="{07A568A6-0D72-4CDC-9C29-E0C2345CDE3F}">
      <dgm:prSet/>
      <dgm:spPr/>
      <dgm:t>
        <a:bodyPr/>
        <a:lstStyle/>
        <a:p>
          <a:endParaRPr lang="en-US"/>
        </a:p>
      </dgm:t>
    </dgm:pt>
    <dgm:pt modelId="{BAF711DA-FFC1-4AD0-9DD5-7CBCE793FD61}">
      <dgm:prSet custT="1"/>
      <dgm:spPr/>
      <dgm:t>
        <a:bodyPr/>
        <a:lstStyle/>
        <a:p>
          <a:pPr>
            <a:lnSpc>
              <a:spcPct val="100000"/>
            </a:lnSpc>
          </a:pPr>
          <a:r>
            <a:rPr lang="en-US" sz="1400" dirty="0"/>
            <a:t>The validation set is sometimes used to calibrate the model during training through multiple epochs</a:t>
          </a:r>
        </a:p>
      </dgm:t>
    </dgm:pt>
    <dgm:pt modelId="{16603D86-7308-4439-9386-9B40078D375D}" type="parTrans" cxnId="{DAEDD3A9-651A-40F7-BA87-6612B8DAF992}">
      <dgm:prSet/>
      <dgm:spPr/>
      <dgm:t>
        <a:bodyPr/>
        <a:lstStyle/>
        <a:p>
          <a:endParaRPr lang="en-US"/>
        </a:p>
      </dgm:t>
    </dgm:pt>
    <dgm:pt modelId="{5EF8808C-05AB-4400-929B-FC64CBCC3C40}" type="sibTrans" cxnId="{DAEDD3A9-651A-40F7-BA87-6612B8DAF992}">
      <dgm:prSet/>
      <dgm:spPr/>
      <dgm:t>
        <a:bodyPr/>
        <a:lstStyle/>
        <a:p>
          <a:endParaRPr lang="en-US"/>
        </a:p>
      </dgm:t>
    </dgm:pt>
    <dgm:pt modelId="{642C7F17-649A-4771-B8C9-C0D1E3FC3F87}" type="pres">
      <dgm:prSet presAssocID="{AEE05503-50D6-410C-B933-D1F592699610}" presName="root" presStyleCnt="0">
        <dgm:presLayoutVars>
          <dgm:dir/>
          <dgm:resizeHandles val="exact"/>
        </dgm:presLayoutVars>
      </dgm:prSet>
      <dgm:spPr/>
    </dgm:pt>
    <dgm:pt modelId="{FE4974A6-3C09-4929-ABB6-F8EF0868B741}" type="pres">
      <dgm:prSet presAssocID="{56FB4882-DC74-48D2-8D39-75AF9FD58B4B}" presName="compNode" presStyleCnt="0"/>
      <dgm:spPr/>
    </dgm:pt>
    <dgm:pt modelId="{8CF601FB-31AA-4CA6-8C11-6552C39B04DC}" type="pres">
      <dgm:prSet presAssocID="{56FB4882-DC74-48D2-8D39-75AF9FD58B4B}" presName="iconRect" presStyleLbl="node1" presStyleIdx="0" presStyleCnt="5"/>
      <dgm:spPr>
        <a:blipFill>
          <a:blip xmlns:r="http://schemas.openxmlformats.org/officeDocument/2006/relationships" r:embed="rId1">
            <a:biLevel thresh="25000"/>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atabase"/>
        </a:ext>
      </dgm:extLst>
    </dgm:pt>
    <dgm:pt modelId="{5ADC7EF9-754B-4EEC-B2A1-FDB605FC61B0}" type="pres">
      <dgm:prSet presAssocID="{56FB4882-DC74-48D2-8D39-75AF9FD58B4B}" presName="spaceRect" presStyleCnt="0"/>
      <dgm:spPr/>
    </dgm:pt>
    <dgm:pt modelId="{9B65AF31-8831-476A-B293-556F23904B98}" type="pres">
      <dgm:prSet presAssocID="{56FB4882-DC74-48D2-8D39-75AF9FD58B4B}" presName="textRect" presStyleLbl="revTx" presStyleIdx="0" presStyleCnt="5">
        <dgm:presLayoutVars>
          <dgm:chMax val="1"/>
          <dgm:chPref val="1"/>
        </dgm:presLayoutVars>
      </dgm:prSet>
      <dgm:spPr/>
    </dgm:pt>
    <dgm:pt modelId="{55271902-ECEB-451B-8434-7B366C68CF49}" type="pres">
      <dgm:prSet presAssocID="{A964E543-F048-4970-A9D5-9F11345C6910}" presName="sibTrans" presStyleCnt="0"/>
      <dgm:spPr/>
    </dgm:pt>
    <dgm:pt modelId="{FE9ACA4F-E504-45C3-AF29-1838D286D82D}" type="pres">
      <dgm:prSet presAssocID="{839DE085-0CB0-4C45-800B-8C99B57DC55B}" presName="compNode" presStyleCnt="0"/>
      <dgm:spPr/>
    </dgm:pt>
    <dgm:pt modelId="{03C7B1D0-1E1D-4638-AE20-BB92C864A093}" type="pres">
      <dgm:prSet presAssocID="{839DE085-0CB0-4C45-800B-8C99B57DC55B}" presName="iconRect" presStyleLbl="node1" presStyleIdx="1" presStyleCnt="5"/>
      <dgm:spPr>
        <a:blipFill>
          <a:blip xmlns:r="http://schemas.openxmlformats.org/officeDocument/2006/relationships" r:embed="rId3">
            <a:biLevel thresh="25000"/>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ar chart"/>
        </a:ext>
      </dgm:extLst>
    </dgm:pt>
    <dgm:pt modelId="{385A86BD-27D2-446D-A10F-EB7BA1D0B9ED}" type="pres">
      <dgm:prSet presAssocID="{839DE085-0CB0-4C45-800B-8C99B57DC55B}" presName="spaceRect" presStyleCnt="0"/>
      <dgm:spPr/>
    </dgm:pt>
    <dgm:pt modelId="{2058008D-8039-4678-B421-76F5CF50503E}" type="pres">
      <dgm:prSet presAssocID="{839DE085-0CB0-4C45-800B-8C99B57DC55B}" presName="textRect" presStyleLbl="revTx" presStyleIdx="1" presStyleCnt="5">
        <dgm:presLayoutVars>
          <dgm:chMax val="1"/>
          <dgm:chPref val="1"/>
        </dgm:presLayoutVars>
      </dgm:prSet>
      <dgm:spPr/>
    </dgm:pt>
    <dgm:pt modelId="{311597D6-0E4C-449E-8E67-A1F36AC19EE2}" type="pres">
      <dgm:prSet presAssocID="{76F6461B-00D9-423B-90AB-DE98E9392342}" presName="sibTrans" presStyleCnt="0"/>
      <dgm:spPr/>
    </dgm:pt>
    <dgm:pt modelId="{FC169624-D721-4445-B19E-38951ECF533B}" type="pres">
      <dgm:prSet presAssocID="{CF4319BF-00FF-43A1-B48E-CE6E1F91629E}" presName="compNode" presStyleCnt="0"/>
      <dgm:spPr/>
    </dgm:pt>
    <dgm:pt modelId="{99DDADB2-A4E7-49AE-A7D0-951758FDD20E}" type="pres">
      <dgm:prSet presAssocID="{CF4319BF-00FF-43A1-B48E-CE6E1F91629E}" presName="iconRect" presStyleLbl="node1" presStyleIdx="2" presStyleCnt="5"/>
      <dgm:spPr>
        <a:blipFill>
          <a:blip xmlns:r="http://schemas.openxmlformats.org/officeDocument/2006/relationships" r:embed="rId5">
            <a:biLevel thresh="25000"/>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Add"/>
        </a:ext>
      </dgm:extLst>
    </dgm:pt>
    <dgm:pt modelId="{AE53B277-D3CD-4930-8FF2-99F799BC131D}" type="pres">
      <dgm:prSet presAssocID="{CF4319BF-00FF-43A1-B48E-CE6E1F91629E}" presName="spaceRect" presStyleCnt="0"/>
      <dgm:spPr/>
    </dgm:pt>
    <dgm:pt modelId="{76BC3778-CEAA-4A6B-A2D2-EAB7E5C89A47}" type="pres">
      <dgm:prSet presAssocID="{CF4319BF-00FF-43A1-B48E-CE6E1F91629E}" presName="textRect" presStyleLbl="revTx" presStyleIdx="2" presStyleCnt="5">
        <dgm:presLayoutVars>
          <dgm:chMax val="1"/>
          <dgm:chPref val="1"/>
        </dgm:presLayoutVars>
      </dgm:prSet>
      <dgm:spPr/>
    </dgm:pt>
    <dgm:pt modelId="{064BE260-A930-4ED9-9C27-F3B5F642E206}" type="pres">
      <dgm:prSet presAssocID="{0CD4B503-A6F2-45ED-A1DE-91416EF7C637}" presName="sibTrans" presStyleCnt="0"/>
      <dgm:spPr/>
    </dgm:pt>
    <dgm:pt modelId="{DECF1040-704D-4563-8E42-20F80A1AEDB8}" type="pres">
      <dgm:prSet presAssocID="{1743087F-7916-40CE-A0A9-E74D94B8EED5}" presName="compNode" presStyleCnt="0"/>
      <dgm:spPr/>
    </dgm:pt>
    <dgm:pt modelId="{5860C7EA-6836-46D9-AEEE-842780431675}" type="pres">
      <dgm:prSet presAssocID="{1743087F-7916-40CE-A0A9-E74D94B8EED5}" presName="iconRect" presStyleLbl="node1" presStyleIdx="3" presStyleCnt="5"/>
      <dgm:spPr>
        <a:blipFill>
          <a:blip xmlns:r="http://schemas.openxmlformats.org/officeDocument/2006/relationships" r:embed="rId7">
            <a:biLevel thresh="25000"/>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Flowchart"/>
        </a:ext>
      </dgm:extLst>
    </dgm:pt>
    <dgm:pt modelId="{8B64D995-8628-43C7-B60A-24D3211B808F}" type="pres">
      <dgm:prSet presAssocID="{1743087F-7916-40CE-A0A9-E74D94B8EED5}" presName="spaceRect" presStyleCnt="0"/>
      <dgm:spPr/>
    </dgm:pt>
    <dgm:pt modelId="{D0AD9C43-71FD-4964-85D6-D83F2FF71AFB}" type="pres">
      <dgm:prSet presAssocID="{1743087F-7916-40CE-A0A9-E74D94B8EED5}" presName="textRect" presStyleLbl="revTx" presStyleIdx="3" presStyleCnt="5" custScaleX="116754">
        <dgm:presLayoutVars>
          <dgm:chMax val="1"/>
          <dgm:chPref val="1"/>
        </dgm:presLayoutVars>
      </dgm:prSet>
      <dgm:spPr/>
    </dgm:pt>
    <dgm:pt modelId="{F7158E49-AE57-4B1F-A695-80F42A4044EB}" type="pres">
      <dgm:prSet presAssocID="{DA7E2DA5-5537-4FE0-BB9D-A01F583C54EE}" presName="sibTrans" presStyleCnt="0"/>
      <dgm:spPr/>
    </dgm:pt>
    <dgm:pt modelId="{8D43341F-532B-4B00-BE9A-29D0B2976DB3}" type="pres">
      <dgm:prSet presAssocID="{BAF711DA-FFC1-4AD0-9DD5-7CBCE793FD61}" presName="compNode" presStyleCnt="0"/>
      <dgm:spPr/>
    </dgm:pt>
    <dgm:pt modelId="{B3000039-33D6-4840-853D-4628103E3E28}" type="pres">
      <dgm:prSet presAssocID="{BAF711DA-FFC1-4AD0-9DD5-7CBCE793FD61}" presName="iconRect" presStyleLbl="node1" presStyleIdx="4" presStyleCnt="5"/>
      <dgm:spPr>
        <a:blipFill>
          <a:blip xmlns:r="http://schemas.openxmlformats.org/officeDocument/2006/relationships" r:embed="rId9">
            <a:biLevel thresh="25000"/>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Gears"/>
        </a:ext>
      </dgm:extLst>
    </dgm:pt>
    <dgm:pt modelId="{B168B954-5235-482C-973A-A808043AA02A}" type="pres">
      <dgm:prSet presAssocID="{BAF711DA-FFC1-4AD0-9DD5-7CBCE793FD61}" presName="spaceRect" presStyleCnt="0"/>
      <dgm:spPr/>
    </dgm:pt>
    <dgm:pt modelId="{8BF205A5-9230-4D4C-B6BD-25DCBCDD1B8A}" type="pres">
      <dgm:prSet presAssocID="{BAF711DA-FFC1-4AD0-9DD5-7CBCE793FD61}" presName="textRect" presStyleLbl="revTx" presStyleIdx="4" presStyleCnt="5">
        <dgm:presLayoutVars>
          <dgm:chMax val="1"/>
          <dgm:chPref val="1"/>
        </dgm:presLayoutVars>
      </dgm:prSet>
      <dgm:spPr/>
    </dgm:pt>
  </dgm:ptLst>
  <dgm:cxnLst>
    <dgm:cxn modelId="{7E174B02-054F-49C3-B28E-F8ED0DD10F5E}" type="presOf" srcId="{839DE085-0CB0-4C45-800B-8C99B57DC55B}" destId="{2058008D-8039-4678-B421-76F5CF50503E}" srcOrd="0" destOrd="0" presId="urn:microsoft.com/office/officeart/2018/2/layout/IconLabelList"/>
    <dgm:cxn modelId="{EF4F2E3E-225A-49D2-A588-561C3BAC9904}" srcId="{AEE05503-50D6-410C-B933-D1F592699610}" destId="{56FB4882-DC74-48D2-8D39-75AF9FD58B4B}" srcOrd="0" destOrd="0" parTransId="{494A0A27-5A69-48F2-A0FC-0E5111CD55E8}" sibTransId="{A964E543-F048-4970-A9D5-9F11345C6910}"/>
    <dgm:cxn modelId="{551B0350-A0D3-4EC0-8883-AD1F1B8104E3}" type="presOf" srcId="{56FB4882-DC74-48D2-8D39-75AF9FD58B4B}" destId="{9B65AF31-8831-476A-B293-556F23904B98}" srcOrd="0" destOrd="0" presId="urn:microsoft.com/office/officeart/2018/2/layout/IconLabelList"/>
    <dgm:cxn modelId="{7DF6487D-D0EA-41BB-8920-2EB33148BEDA}" type="presOf" srcId="{1743087F-7916-40CE-A0A9-E74D94B8EED5}" destId="{D0AD9C43-71FD-4964-85D6-D83F2FF71AFB}" srcOrd="0" destOrd="0" presId="urn:microsoft.com/office/officeart/2018/2/layout/IconLabelList"/>
    <dgm:cxn modelId="{07A568A6-0D72-4CDC-9C29-E0C2345CDE3F}" srcId="{AEE05503-50D6-410C-B933-D1F592699610}" destId="{1743087F-7916-40CE-A0A9-E74D94B8EED5}" srcOrd="3" destOrd="0" parTransId="{FA17849A-BE46-46A6-A17F-6826A48DF299}" sibTransId="{DA7E2DA5-5537-4FE0-BB9D-A01F583C54EE}"/>
    <dgm:cxn modelId="{DAEDD3A9-651A-40F7-BA87-6612B8DAF992}" srcId="{AEE05503-50D6-410C-B933-D1F592699610}" destId="{BAF711DA-FFC1-4AD0-9DD5-7CBCE793FD61}" srcOrd="4" destOrd="0" parTransId="{16603D86-7308-4439-9386-9B40078D375D}" sibTransId="{5EF8808C-05AB-4400-929B-FC64CBCC3C40}"/>
    <dgm:cxn modelId="{AAE098B0-B3AF-46FC-98C5-CF092BD3C472}" srcId="{AEE05503-50D6-410C-B933-D1F592699610}" destId="{839DE085-0CB0-4C45-800B-8C99B57DC55B}" srcOrd="1" destOrd="0" parTransId="{3283635E-3DE0-4A99-AFB3-9DB01E42A4CE}" sibTransId="{76F6461B-00D9-423B-90AB-DE98E9392342}"/>
    <dgm:cxn modelId="{69183BB8-BD69-4F75-8B1F-47C753B20BD6}" type="presOf" srcId="{BAF711DA-FFC1-4AD0-9DD5-7CBCE793FD61}" destId="{8BF205A5-9230-4D4C-B6BD-25DCBCDD1B8A}" srcOrd="0" destOrd="0" presId="urn:microsoft.com/office/officeart/2018/2/layout/IconLabelList"/>
    <dgm:cxn modelId="{6AED3FC5-DCE5-46DC-B273-C14B27942BFE}" srcId="{AEE05503-50D6-410C-B933-D1F592699610}" destId="{CF4319BF-00FF-43A1-B48E-CE6E1F91629E}" srcOrd="2" destOrd="0" parTransId="{2415D0E9-06B9-4840-AAB0-06D02A6761FE}" sibTransId="{0CD4B503-A6F2-45ED-A1DE-91416EF7C637}"/>
    <dgm:cxn modelId="{889409E3-D7D5-4A12-AFC2-0C69EA3B503C}" type="presOf" srcId="{AEE05503-50D6-410C-B933-D1F592699610}" destId="{642C7F17-649A-4771-B8C9-C0D1E3FC3F87}" srcOrd="0" destOrd="0" presId="urn:microsoft.com/office/officeart/2018/2/layout/IconLabelList"/>
    <dgm:cxn modelId="{8BAF3BE6-CD87-4D5C-9480-5FB0D4D197D1}" type="presOf" srcId="{CF4319BF-00FF-43A1-B48E-CE6E1F91629E}" destId="{76BC3778-CEAA-4A6B-A2D2-EAB7E5C89A47}" srcOrd="0" destOrd="0" presId="urn:microsoft.com/office/officeart/2018/2/layout/IconLabelList"/>
    <dgm:cxn modelId="{78C64F6A-4E35-4720-9CDB-74DFB4F0EA9E}" type="presParOf" srcId="{642C7F17-649A-4771-B8C9-C0D1E3FC3F87}" destId="{FE4974A6-3C09-4929-ABB6-F8EF0868B741}" srcOrd="0" destOrd="0" presId="urn:microsoft.com/office/officeart/2018/2/layout/IconLabelList"/>
    <dgm:cxn modelId="{F1F9B35B-8368-470C-AF4E-D380B72F3360}" type="presParOf" srcId="{FE4974A6-3C09-4929-ABB6-F8EF0868B741}" destId="{8CF601FB-31AA-4CA6-8C11-6552C39B04DC}" srcOrd="0" destOrd="0" presId="urn:microsoft.com/office/officeart/2018/2/layout/IconLabelList"/>
    <dgm:cxn modelId="{7B57A710-223A-4379-8B1C-0165DB033A4B}" type="presParOf" srcId="{FE4974A6-3C09-4929-ABB6-F8EF0868B741}" destId="{5ADC7EF9-754B-4EEC-B2A1-FDB605FC61B0}" srcOrd="1" destOrd="0" presId="urn:microsoft.com/office/officeart/2018/2/layout/IconLabelList"/>
    <dgm:cxn modelId="{B7B2B275-2B29-428F-A85D-19A2836C4771}" type="presParOf" srcId="{FE4974A6-3C09-4929-ABB6-F8EF0868B741}" destId="{9B65AF31-8831-476A-B293-556F23904B98}" srcOrd="2" destOrd="0" presId="urn:microsoft.com/office/officeart/2018/2/layout/IconLabelList"/>
    <dgm:cxn modelId="{8E3515E8-393D-41F3-BE97-E70E64CB8955}" type="presParOf" srcId="{642C7F17-649A-4771-B8C9-C0D1E3FC3F87}" destId="{55271902-ECEB-451B-8434-7B366C68CF49}" srcOrd="1" destOrd="0" presId="urn:microsoft.com/office/officeart/2018/2/layout/IconLabelList"/>
    <dgm:cxn modelId="{A5AC2A64-6006-43BA-85A6-357892EB8551}" type="presParOf" srcId="{642C7F17-649A-4771-B8C9-C0D1E3FC3F87}" destId="{FE9ACA4F-E504-45C3-AF29-1838D286D82D}" srcOrd="2" destOrd="0" presId="urn:microsoft.com/office/officeart/2018/2/layout/IconLabelList"/>
    <dgm:cxn modelId="{F99E4969-262B-4F62-B597-9DDBC1EB624C}" type="presParOf" srcId="{FE9ACA4F-E504-45C3-AF29-1838D286D82D}" destId="{03C7B1D0-1E1D-4638-AE20-BB92C864A093}" srcOrd="0" destOrd="0" presId="urn:microsoft.com/office/officeart/2018/2/layout/IconLabelList"/>
    <dgm:cxn modelId="{72D571F6-EFEC-4CAC-AA3A-A4AF5697CEED}" type="presParOf" srcId="{FE9ACA4F-E504-45C3-AF29-1838D286D82D}" destId="{385A86BD-27D2-446D-A10F-EB7BA1D0B9ED}" srcOrd="1" destOrd="0" presId="urn:microsoft.com/office/officeart/2018/2/layout/IconLabelList"/>
    <dgm:cxn modelId="{EF94B0EC-F100-4BD8-864C-67EB8B5B6408}" type="presParOf" srcId="{FE9ACA4F-E504-45C3-AF29-1838D286D82D}" destId="{2058008D-8039-4678-B421-76F5CF50503E}" srcOrd="2" destOrd="0" presId="urn:microsoft.com/office/officeart/2018/2/layout/IconLabelList"/>
    <dgm:cxn modelId="{3B7B68AB-637C-486A-ADB4-32714479999B}" type="presParOf" srcId="{642C7F17-649A-4771-B8C9-C0D1E3FC3F87}" destId="{311597D6-0E4C-449E-8E67-A1F36AC19EE2}" srcOrd="3" destOrd="0" presId="urn:microsoft.com/office/officeart/2018/2/layout/IconLabelList"/>
    <dgm:cxn modelId="{E242BE6A-0A71-447B-B4AE-636C3BE38AA1}" type="presParOf" srcId="{642C7F17-649A-4771-B8C9-C0D1E3FC3F87}" destId="{FC169624-D721-4445-B19E-38951ECF533B}" srcOrd="4" destOrd="0" presId="urn:microsoft.com/office/officeart/2018/2/layout/IconLabelList"/>
    <dgm:cxn modelId="{3F7AA0CC-1384-4A2C-B509-7A7F1E36A227}" type="presParOf" srcId="{FC169624-D721-4445-B19E-38951ECF533B}" destId="{99DDADB2-A4E7-49AE-A7D0-951758FDD20E}" srcOrd="0" destOrd="0" presId="urn:microsoft.com/office/officeart/2018/2/layout/IconLabelList"/>
    <dgm:cxn modelId="{71623391-1CFE-4601-8022-4AB1B2CD4533}" type="presParOf" srcId="{FC169624-D721-4445-B19E-38951ECF533B}" destId="{AE53B277-D3CD-4930-8FF2-99F799BC131D}" srcOrd="1" destOrd="0" presId="urn:microsoft.com/office/officeart/2018/2/layout/IconLabelList"/>
    <dgm:cxn modelId="{91EA9BC8-D5E0-4B81-85E0-F16EB0F2CE51}" type="presParOf" srcId="{FC169624-D721-4445-B19E-38951ECF533B}" destId="{76BC3778-CEAA-4A6B-A2D2-EAB7E5C89A47}" srcOrd="2" destOrd="0" presId="urn:microsoft.com/office/officeart/2018/2/layout/IconLabelList"/>
    <dgm:cxn modelId="{05B9D496-F74F-4FCC-8189-7817553B0D47}" type="presParOf" srcId="{642C7F17-649A-4771-B8C9-C0D1E3FC3F87}" destId="{064BE260-A930-4ED9-9C27-F3B5F642E206}" srcOrd="5" destOrd="0" presId="urn:microsoft.com/office/officeart/2018/2/layout/IconLabelList"/>
    <dgm:cxn modelId="{7D8AD7A9-2680-42D7-9CCB-058B4DF66D62}" type="presParOf" srcId="{642C7F17-649A-4771-B8C9-C0D1E3FC3F87}" destId="{DECF1040-704D-4563-8E42-20F80A1AEDB8}" srcOrd="6" destOrd="0" presId="urn:microsoft.com/office/officeart/2018/2/layout/IconLabelList"/>
    <dgm:cxn modelId="{8185F6EC-23B1-4A24-8154-0AD40284F43F}" type="presParOf" srcId="{DECF1040-704D-4563-8E42-20F80A1AEDB8}" destId="{5860C7EA-6836-46D9-AEEE-842780431675}" srcOrd="0" destOrd="0" presId="urn:microsoft.com/office/officeart/2018/2/layout/IconLabelList"/>
    <dgm:cxn modelId="{89010037-2C6F-45D0-94A9-9C5FD464849F}" type="presParOf" srcId="{DECF1040-704D-4563-8E42-20F80A1AEDB8}" destId="{8B64D995-8628-43C7-B60A-24D3211B808F}" srcOrd="1" destOrd="0" presId="urn:microsoft.com/office/officeart/2018/2/layout/IconLabelList"/>
    <dgm:cxn modelId="{C7F89EBA-E0CF-4023-B0F7-4B1C5F2D94D8}" type="presParOf" srcId="{DECF1040-704D-4563-8E42-20F80A1AEDB8}" destId="{D0AD9C43-71FD-4964-85D6-D83F2FF71AFB}" srcOrd="2" destOrd="0" presId="urn:microsoft.com/office/officeart/2018/2/layout/IconLabelList"/>
    <dgm:cxn modelId="{9AC5ED1F-5B61-41E6-BD9B-A838BC4CE127}" type="presParOf" srcId="{642C7F17-649A-4771-B8C9-C0D1E3FC3F87}" destId="{F7158E49-AE57-4B1F-A695-80F42A4044EB}" srcOrd="7" destOrd="0" presId="urn:microsoft.com/office/officeart/2018/2/layout/IconLabelList"/>
    <dgm:cxn modelId="{D4E53649-336E-49F4-8D0D-C21903530E47}" type="presParOf" srcId="{642C7F17-649A-4771-B8C9-C0D1E3FC3F87}" destId="{8D43341F-532B-4B00-BE9A-29D0B2976DB3}" srcOrd="8" destOrd="0" presId="urn:microsoft.com/office/officeart/2018/2/layout/IconLabelList"/>
    <dgm:cxn modelId="{9D8549CE-D3DF-4FFC-BF5D-E8D311098499}" type="presParOf" srcId="{8D43341F-532B-4B00-BE9A-29D0B2976DB3}" destId="{B3000039-33D6-4840-853D-4628103E3E28}" srcOrd="0" destOrd="0" presId="urn:microsoft.com/office/officeart/2018/2/layout/IconLabelList"/>
    <dgm:cxn modelId="{D8E5E569-C2A7-4B1D-99FA-FAD4CB1C4E52}" type="presParOf" srcId="{8D43341F-532B-4B00-BE9A-29D0B2976DB3}" destId="{B168B954-5235-482C-973A-A808043AA02A}" srcOrd="1" destOrd="0" presId="urn:microsoft.com/office/officeart/2018/2/layout/IconLabelList"/>
    <dgm:cxn modelId="{69656528-FC24-4CCE-8A2D-9544DF926E46}" type="presParOf" srcId="{8D43341F-532B-4B00-BE9A-29D0B2976DB3}" destId="{8BF205A5-9230-4D4C-B6BD-25DCBCDD1B8A}"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A12130-A5C1-4217-9A40-AFB4CB2FD9A0}">
      <dsp:nvSpPr>
        <dsp:cNvPr id="0" name=""/>
        <dsp:cNvSpPr/>
      </dsp:nvSpPr>
      <dsp:spPr>
        <a:xfrm>
          <a:off x="0" y="31020"/>
          <a:ext cx="4878387" cy="52474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Intro to Tensorflow</a:t>
          </a:r>
        </a:p>
      </dsp:txBody>
      <dsp:txXfrm>
        <a:off x="25616" y="56636"/>
        <a:ext cx="4827155" cy="473513"/>
      </dsp:txXfrm>
    </dsp:sp>
    <dsp:sp modelId="{247EE08D-A981-4570-8275-365C837D93A3}">
      <dsp:nvSpPr>
        <dsp:cNvPr id="0" name=""/>
        <dsp:cNvSpPr/>
      </dsp:nvSpPr>
      <dsp:spPr>
        <a:xfrm>
          <a:off x="0" y="622005"/>
          <a:ext cx="4878387" cy="52474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Intro to Tensorflow.JS</a:t>
          </a:r>
        </a:p>
      </dsp:txBody>
      <dsp:txXfrm>
        <a:off x="25616" y="647621"/>
        <a:ext cx="4827155" cy="473513"/>
      </dsp:txXfrm>
    </dsp:sp>
    <dsp:sp modelId="{7A4A2523-AEF4-451E-A533-D4E8E715280E}">
      <dsp:nvSpPr>
        <dsp:cNvPr id="0" name=""/>
        <dsp:cNvSpPr/>
      </dsp:nvSpPr>
      <dsp:spPr>
        <a:xfrm>
          <a:off x="0" y="1212990"/>
          <a:ext cx="4878387" cy="52474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Intro to Machine Learning</a:t>
          </a:r>
        </a:p>
      </dsp:txBody>
      <dsp:txXfrm>
        <a:off x="25616" y="1238606"/>
        <a:ext cx="4827155" cy="473513"/>
      </dsp:txXfrm>
    </dsp:sp>
    <dsp:sp modelId="{5000403D-00D3-4976-B22E-252FE1B11DFC}">
      <dsp:nvSpPr>
        <dsp:cNvPr id="0" name=""/>
        <dsp:cNvSpPr/>
      </dsp:nvSpPr>
      <dsp:spPr>
        <a:xfrm>
          <a:off x="0" y="1803976"/>
          <a:ext cx="4878387" cy="52474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Intro to Neural Networks</a:t>
          </a:r>
        </a:p>
      </dsp:txBody>
      <dsp:txXfrm>
        <a:off x="25616" y="1829592"/>
        <a:ext cx="4827155" cy="473513"/>
      </dsp:txXfrm>
    </dsp:sp>
    <dsp:sp modelId="{43410C7D-BD80-40FC-A51E-11001D184931}">
      <dsp:nvSpPr>
        <dsp:cNvPr id="0" name=""/>
        <dsp:cNvSpPr/>
      </dsp:nvSpPr>
      <dsp:spPr>
        <a:xfrm>
          <a:off x="0" y="2394961"/>
          <a:ext cx="4878387" cy="52474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Intro to Tensors</a:t>
          </a:r>
        </a:p>
      </dsp:txBody>
      <dsp:txXfrm>
        <a:off x="25616" y="2420577"/>
        <a:ext cx="4827155" cy="473513"/>
      </dsp:txXfrm>
    </dsp:sp>
    <dsp:sp modelId="{F4F54A66-8A6D-4D1F-9EC5-8C77ACF6388C}">
      <dsp:nvSpPr>
        <dsp:cNvPr id="0" name=""/>
        <dsp:cNvSpPr/>
      </dsp:nvSpPr>
      <dsp:spPr>
        <a:xfrm>
          <a:off x="0" y="2985946"/>
          <a:ext cx="4878387" cy="524745"/>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OpenGL / WebGL / Node Tensors</a:t>
          </a:r>
        </a:p>
      </dsp:txBody>
      <dsp:txXfrm>
        <a:off x="25616" y="3011562"/>
        <a:ext cx="4827155" cy="4735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86961D-56D5-4F4C-AD82-229F62D4DF53}">
      <dsp:nvSpPr>
        <dsp:cNvPr id="0" name=""/>
        <dsp:cNvSpPr/>
      </dsp:nvSpPr>
      <dsp:spPr>
        <a:xfrm>
          <a:off x="4836" y="472587"/>
          <a:ext cx="1499443" cy="89966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TensorFlow - 2015</a:t>
          </a:r>
        </a:p>
      </dsp:txBody>
      <dsp:txXfrm>
        <a:off x="31186" y="498937"/>
        <a:ext cx="1446743" cy="846966"/>
      </dsp:txXfrm>
    </dsp:sp>
    <dsp:sp modelId="{2AAA7BCD-CCE9-4BE4-BA5D-1C9D689EDAC1}">
      <dsp:nvSpPr>
        <dsp:cNvPr id="0" name=""/>
        <dsp:cNvSpPr/>
      </dsp:nvSpPr>
      <dsp:spPr>
        <a:xfrm>
          <a:off x="1654224" y="736490"/>
          <a:ext cx="317881" cy="37186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1654224" y="810862"/>
        <a:ext cx="222517" cy="223117"/>
      </dsp:txXfrm>
    </dsp:sp>
    <dsp:sp modelId="{976B3424-2E75-4A8D-A461-53E2FB9D1832}">
      <dsp:nvSpPr>
        <dsp:cNvPr id="0" name=""/>
        <dsp:cNvSpPr/>
      </dsp:nvSpPr>
      <dsp:spPr>
        <a:xfrm>
          <a:off x="2104057" y="472587"/>
          <a:ext cx="1499443" cy="89966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Deeplearn.js - 2018</a:t>
          </a:r>
        </a:p>
      </dsp:txBody>
      <dsp:txXfrm>
        <a:off x="2130407" y="498937"/>
        <a:ext cx="1446743" cy="846966"/>
      </dsp:txXfrm>
    </dsp:sp>
    <dsp:sp modelId="{AB577C74-3B76-4329-963F-BF3C77BEDA9A}">
      <dsp:nvSpPr>
        <dsp:cNvPr id="0" name=""/>
        <dsp:cNvSpPr/>
      </dsp:nvSpPr>
      <dsp:spPr>
        <a:xfrm>
          <a:off x="3753445" y="736490"/>
          <a:ext cx="317881" cy="37186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3753445" y="810862"/>
        <a:ext cx="222517" cy="223117"/>
      </dsp:txXfrm>
    </dsp:sp>
    <dsp:sp modelId="{C60AA0BB-1878-475A-ACBE-7D1011F9045C}">
      <dsp:nvSpPr>
        <dsp:cNvPr id="0" name=""/>
        <dsp:cNvSpPr/>
      </dsp:nvSpPr>
      <dsp:spPr>
        <a:xfrm>
          <a:off x="4203278" y="472587"/>
          <a:ext cx="1499443" cy="89966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TFJS V1 - 2019</a:t>
          </a:r>
        </a:p>
      </dsp:txBody>
      <dsp:txXfrm>
        <a:off x="4229628" y="498937"/>
        <a:ext cx="1446743" cy="846966"/>
      </dsp:txXfrm>
    </dsp:sp>
    <dsp:sp modelId="{046A90D5-870D-4C13-80CF-39F49303C832}">
      <dsp:nvSpPr>
        <dsp:cNvPr id="0" name=""/>
        <dsp:cNvSpPr/>
      </dsp:nvSpPr>
      <dsp:spPr>
        <a:xfrm>
          <a:off x="5852666" y="736490"/>
          <a:ext cx="317881" cy="37186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5852666" y="810862"/>
        <a:ext cx="222517" cy="223117"/>
      </dsp:txXfrm>
    </dsp:sp>
    <dsp:sp modelId="{1FC9DEBD-DEE3-4F7C-BB65-8FB875158862}">
      <dsp:nvSpPr>
        <dsp:cNvPr id="0" name=""/>
        <dsp:cNvSpPr/>
      </dsp:nvSpPr>
      <dsp:spPr>
        <a:xfrm>
          <a:off x="6302499" y="472587"/>
          <a:ext cx="1499443" cy="89966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TFJS V2 - 2020</a:t>
          </a:r>
        </a:p>
      </dsp:txBody>
      <dsp:txXfrm>
        <a:off x="6328849" y="498937"/>
        <a:ext cx="1446743" cy="846966"/>
      </dsp:txXfrm>
    </dsp:sp>
    <dsp:sp modelId="{B576051B-EB6E-4468-BF32-5A7018121107}">
      <dsp:nvSpPr>
        <dsp:cNvPr id="0" name=""/>
        <dsp:cNvSpPr/>
      </dsp:nvSpPr>
      <dsp:spPr>
        <a:xfrm>
          <a:off x="7951886" y="736490"/>
          <a:ext cx="317881" cy="37186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7951886" y="810862"/>
        <a:ext cx="222517" cy="223117"/>
      </dsp:txXfrm>
    </dsp:sp>
    <dsp:sp modelId="{B7BCE372-3F39-4685-BBD1-BC4DC49163A9}">
      <dsp:nvSpPr>
        <dsp:cNvPr id="0" name=""/>
        <dsp:cNvSpPr/>
      </dsp:nvSpPr>
      <dsp:spPr>
        <a:xfrm>
          <a:off x="8401719" y="472587"/>
          <a:ext cx="1499443" cy="89966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TFJS V3 - 2021</a:t>
          </a:r>
        </a:p>
      </dsp:txBody>
      <dsp:txXfrm>
        <a:off x="8428069" y="498937"/>
        <a:ext cx="1446743" cy="84696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F601FB-31AA-4CA6-8C11-6552C39B04DC}">
      <dsp:nvSpPr>
        <dsp:cNvPr id="0" name=""/>
        <dsp:cNvSpPr/>
      </dsp:nvSpPr>
      <dsp:spPr>
        <a:xfrm>
          <a:off x="465954" y="191417"/>
          <a:ext cx="543427" cy="543427"/>
        </a:xfrm>
        <a:prstGeom prst="rect">
          <a:avLst/>
        </a:prstGeom>
        <a:blipFill>
          <a:blip xmlns:r="http://schemas.openxmlformats.org/officeDocument/2006/relationships" r:embed="rId1">
            <a:biLevel thresh="25000"/>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B65AF31-8831-476A-B293-556F23904B98}">
      <dsp:nvSpPr>
        <dsp:cNvPr id="0" name=""/>
        <dsp:cNvSpPr/>
      </dsp:nvSpPr>
      <dsp:spPr>
        <a:xfrm>
          <a:off x="133859" y="947331"/>
          <a:ext cx="1207617" cy="660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Creating a model based solely on the dataset can cause errors</a:t>
          </a:r>
        </a:p>
      </dsp:txBody>
      <dsp:txXfrm>
        <a:off x="133859" y="947331"/>
        <a:ext cx="1207617" cy="660415"/>
      </dsp:txXfrm>
    </dsp:sp>
    <dsp:sp modelId="{03C7B1D0-1E1D-4638-AE20-BB92C864A093}">
      <dsp:nvSpPr>
        <dsp:cNvPr id="0" name=""/>
        <dsp:cNvSpPr/>
      </dsp:nvSpPr>
      <dsp:spPr>
        <a:xfrm>
          <a:off x="1884904" y="191417"/>
          <a:ext cx="543427" cy="543427"/>
        </a:xfrm>
        <a:prstGeom prst="rect">
          <a:avLst/>
        </a:prstGeom>
        <a:blipFill>
          <a:blip xmlns:r="http://schemas.openxmlformats.org/officeDocument/2006/relationships" r:embed="rId3">
            <a:biLevel thresh="25000"/>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58008D-8039-4678-B421-76F5CF50503E}">
      <dsp:nvSpPr>
        <dsp:cNvPr id="0" name=""/>
        <dsp:cNvSpPr/>
      </dsp:nvSpPr>
      <dsp:spPr>
        <a:xfrm>
          <a:off x="1552809" y="947331"/>
          <a:ext cx="1207617" cy="660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Best practice to split dataset into a training set and testing set</a:t>
          </a:r>
        </a:p>
      </dsp:txBody>
      <dsp:txXfrm>
        <a:off x="1552809" y="947331"/>
        <a:ext cx="1207617" cy="660415"/>
      </dsp:txXfrm>
    </dsp:sp>
    <dsp:sp modelId="{99DDADB2-A4E7-49AE-A7D0-951758FDD20E}">
      <dsp:nvSpPr>
        <dsp:cNvPr id="0" name=""/>
        <dsp:cNvSpPr/>
      </dsp:nvSpPr>
      <dsp:spPr>
        <a:xfrm>
          <a:off x="3303854" y="191417"/>
          <a:ext cx="543427" cy="543427"/>
        </a:xfrm>
        <a:prstGeom prst="rect">
          <a:avLst/>
        </a:prstGeom>
        <a:blipFill>
          <a:blip xmlns:r="http://schemas.openxmlformats.org/officeDocument/2006/relationships" r:embed="rId5">
            <a:biLevel thresh="25000"/>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6BC3778-CEAA-4A6B-A2D2-EAB7E5C89A47}">
      <dsp:nvSpPr>
        <dsp:cNvPr id="0" name=""/>
        <dsp:cNvSpPr/>
      </dsp:nvSpPr>
      <dsp:spPr>
        <a:xfrm>
          <a:off x="2971759" y="947331"/>
          <a:ext cx="1207617" cy="660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a:t>Optionally, add a third part: the validation set</a:t>
          </a:r>
        </a:p>
      </dsp:txBody>
      <dsp:txXfrm>
        <a:off x="2971759" y="947331"/>
        <a:ext cx="1207617" cy="660415"/>
      </dsp:txXfrm>
    </dsp:sp>
    <dsp:sp modelId="{5860C7EA-6836-46D9-AEEE-842780431675}">
      <dsp:nvSpPr>
        <dsp:cNvPr id="0" name=""/>
        <dsp:cNvSpPr/>
      </dsp:nvSpPr>
      <dsp:spPr>
        <a:xfrm>
          <a:off x="4823966" y="191417"/>
          <a:ext cx="543427" cy="543427"/>
        </a:xfrm>
        <a:prstGeom prst="rect">
          <a:avLst/>
        </a:prstGeom>
        <a:blipFill>
          <a:blip xmlns:r="http://schemas.openxmlformats.org/officeDocument/2006/relationships" r:embed="rId7">
            <a:biLevel thresh="25000"/>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0AD9C43-71FD-4964-85D6-D83F2FF71AFB}">
      <dsp:nvSpPr>
        <dsp:cNvPr id="0" name=""/>
        <dsp:cNvSpPr/>
      </dsp:nvSpPr>
      <dsp:spPr>
        <a:xfrm>
          <a:off x="4390710" y="947331"/>
          <a:ext cx="1409941" cy="660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After training the model on the training set, assess its performance by applying it to the testing set. </a:t>
          </a:r>
        </a:p>
      </dsp:txBody>
      <dsp:txXfrm>
        <a:off x="4390710" y="947331"/>
        <a:ext cx="1409941" cy="660415"/>
      </dsp:txXfrm>
    </dsp:sp>
    <dsp:sp modelId="{B3000039-33D6-4840-853D-4628103E3E28}">
      <dsp:nvSpPr>
        <dsp:cNvPr id="0" name=""/>
        <dsp:cNvSpPr/>
      </dsp:nvSpPr>
      <dsp:spPr>
        <a:xfrm>
          <a:off x="2695541" y="1909651"/>
          <a:ext cx="543427" cy="543427"/>
        </a:xfrm>
        <a:prstGeom prst="rect">
          <a:avLst/>
        </a:prstGeom>
        <a:blipFill>
          <a:blip xmlns:r="http://schemas.openxmlformats.org/officeDocument/2006/relationships" r:embed="rId9">
            <a:biLevel thresh="25000"/>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BF205A5-9230-4D4C-B6BD-25DCBCDD1B8A}">
      <dsp:nvSpPr>
        <dsp:cNvPr id="0" name=""/>
        <dsp:cNvSpPr/>
      </dsp:nvSpPr>
      <dsp:spPr>
        <a:xfrm>
          <a:off x="2363446" y="2665566"/>
          <a:ext cx="1207617" cy="6604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The validation set is sometimes used to calibrate the model during training through multiple epochs</a:t>
          </a:r>
        </a:p>
      </dsp:txBody>
      <dsp:txXfrm>
        <a:off x="2363446" y="2665566"/>
        <a:ext cx="1207617" cy="66041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jpeg>
</file>

<file path=ppt/media/image26.jpeg>
</file>

<file path=ppt/media/image27.png>
</file>

<file path=ppt/media/image28.png>
</file>

<file path=ppt/media/image29.png>
</file>

<file path=ppt/media/image3.png>
</file>

<file path=ppt/media/image30.jpeg>
</file>

<file path=ppt/media/image31.jpeg>
</file>

<file path=ppt/media/image32.gif>
</file>

<file path=ppt/media/image33.jpeg>
</file>

<file path=ppt/media/image34.gif>
</file>

<file path=ppt/media/image35.jpe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5E86A5-66A1-44E8-BB9A-5E14002B5293}" type="datetimeFigureOut">
              <a:rPr lang="en-US" smtClean="0"/>
              <a:t>7/19/2021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60E192-5ECE-43E1-8954-FF9C116F05E8}" type="slidenum">
              <a:rPr lang="en-US" smtClean="0"/>
              <a:t>‹#›</a:t>
            </a:fld>
            <a:endParaRPr lang="en-US"/>
          </a:p>
        </p:txBody>
      </p:sp>
    </p:spTree>
    <p:extLst>
      <p:ext uri="{BB962C8B-B14F-4D97-AF65-F5344CB8AC3E}">
        <p14:creationId xmlns:p14="http://schemas.microsoft.com/office/powerpoint/2010/main" val="30425865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am I? Well, as we will see later, this is a bit of an existential question. However, I will just mention here that I am Jean Louw, my occupation is as a Senior Principal Consultant at IQ, my height is above average, looks below average and I have worked on an above average amount of machine learning applications that range from gunshot recognition to farming to insurance from the CSIR to Hollard </a:t>
            </a:r>
            <a:r>
              <a:rPr lang="en-US" dirty="0" err="1"/>
              <a:t>etc</a:t>
            </a:r>
            <a:r>
              <a:rPr lang="en-US" dirty="0"/>
              <a:t> and I have spoken at AI Expo Africa and others on this. My passion is easing the friction that exists between humans and their computing tools because of bad design or technical constraints that only make sense to the developer. </a:t>
            </a:r>
          </a:p>
        </p:txBody>
      </p:sp>
      <p:sp>
        <p:nvSpPr>
          <p:cNvPr id="4" name="Slide Number Placeholder 3"/>
          <p:cNvSpPr>
            <a:spLocks noGrp="1"/>
          </p:cNvSpPr>
          <p:nvPr>
            <p:ph type="sldNum" sz="quarter" idx="5"/>
          </p:nvPr>
        </p:nvSpPr>
        <p:spPr/>
        <p:txBody>
          <a:bodyPr/>
          <a:lstStyle/>
          <a:p>
            <a:fld id="{5260E192-5ECE-43E1-8954-FF9C116F05E8}" type="slidenum">
              <a:rPr lang="en-US" smtClean="0"/>
              <a:t>3</a:t>
            </a:fld>
            <a:endParaRPr lang="en-US"/>
          </a:p>
        </p:txBody>
      </p:sp>
    </p:spTree>
    <p:extLst>
      <p:ext uri="{BB962C8B-B14F-4D97-AF65-F5344CB8AC3E}">
        <p14:creationId xmlns:p14="http://schemas.microsoft.com/office/powerpoint/2010/main" val="2884519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60E192-5ECE-43E1-8954-FF9C116F05E8}" type="slidenum">
              <a:rPr lang="en-US" smtClean="0"/>
              <a:t>13</a:t>
            </a:fld>
            <a:endParaRPr lang="en-US"/>
          </a:p>
        </p:txBody>
      </p:sp>
    </p:spTree>
    <p:extLst>
      <p:ext uri="{BB962C8B-B14F-4D97-AF65-F5344CB8AC3E}">
        <p14:creationId xmlns:p14="http://schemas.microsoft.com/office/powerpoint/2010/main" val="2523225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60E192-5ECE-43E1-8954-FF9C116F05E8}" type="slidenum">
              <a:rPr lang="en-US" smtClean="0"/>
              <a:t>14</a:t>
            </a:fld>
            <a:endParaRPr lang="en-US"/>
          </a:p>
        </p:txBody>
      </p:sp>
    </p:spTree>
    <p:extLst>
      <p:ext uri="{BB962C8B-B14F-4D97-AF65-F5344CB8AC3E}">
        <p14:creationId xmlns:p14="http://schemas.microsoft.com/office/powerpoint/2010/main" val="3859622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adjust your screen. This is not a test.</a:t>
            </a:r>
            <a:br>
              <a:rPr lang="en-US" dirty="0"/>
            </a:br>
            <a:r>
              <a:rPr lang="en-US" dirty="0"/>
              <a:t>Allows you to play around with neural network</a:t>
            </a:r>
          </a:p>
          <a:p>
            <a:r>
              <a:rPr lang="en-US" dirty="0"/>
              <a:t>• Change number of layers, nodes, activation function and other params</a:t>
            </a:r>
          </a:p>
          <a:p>
            <a:r>
              <a:rPr lang="en-US" dirty="0"/>
              <a:t>• You can train the model, see the prediction and visualize the loss</a:t>
            </a:r>
          </a:p>
          <a:p>
            <a:r>
              <a:rPr lang="en-US" dirty="0"/>
              <a:t>• We can see </a:t>
            </a:r>
            <a:r>
              <a:rPr lang="en-US" dirty="0" err="1"/>
              <a:t>see</a:t>
            </a:r>
            <a:r>
              <a:rPr lang="en-US" dirty="0"/>
              <a:t> step by step </a:t>
            </a:r>
          </a:p>
          <a:p>
            <a:r>
              <a:rPr lang="en-US" dirty="0"/>
              <a:t>• The training set loss is higher than the testing set</a:t>
            </a:r>
          </a:p>
          <a:p>
            <a:r>
              <a:rPr lang="en-US" dirty="0"/>
              <a:t>• If we remove layers then we can see that there is not enough complexity, unless we change the data</a:t>
            </a:r>
          </a:p>
        </p:txBody>
      </p:sp>
      <p:sp>
        <p:nvSpPr>
          <p:cNvPr id="4" name="Slide Number Placeholder 3"/>
          <p:cNvSpPr>
            <a:spLocks noGrp="1"/>
          </p:cNvSpPr>
          <p:nvPr>
            <p:ph type="sldNum" sz="quarter" idx="5"/>
          </p:nvPr>
        </p:nvSpPr>
        <p:spPr/>
        <p:txBody>
          <a:bodyPr/>
          <a:lstStyle/>
          <a:p>
            <a:fld id="{5260E192-5ECE-43E1-8954-FF9C116F05E8}" type="slidenum">
              <a:rPr lang="en-US" smtClean="0"/>
              <a:t>15</a:t>
            </a:fld>
            <a:endParaRPr lang="en-US"/>
          </a:p>
        </p:txBody>
      </p:sp>
    </p:spTree>
    <p:extLst>
      <p:ext uri="{BB962C8B-B14F-4D97-AF65-F5344CB8AC3E}">
        <p14:creationId xmlns:p14="http://schemas.microsoft.com/office/powerpoint/2010/main" val="8321708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we’ve covered the boring parts, let’s get back to </a:t>
            </a:r>
            <a:r>
              <a:rPr lang="en-US" dirty="0" err="1"/>
              <a:t>tensorflow</a:t>
            </a:r>
            <a:r>
              <a:rPr lang="en-US" dirty="0"/>
              <a:t> </a:t>
            </a:r>
            <a:r>
              <a:rPr lang="en-US" dirty="0" err="1"/>
              <a:t>js</a:t>
            </a:r>
            <a:endParaRPr lang="en-US" dirty="0"/>
          </a:p>
        </p:txBody>
      </p:sp>
      <p:sp>
        <p:nvSpPr>
          <p:cNvPr id="4" name="Slide Number Placeholder 3"/>
          <p:cNvSpPr>
            <a:spLocks noGrp="1"/>
          </p:cNvSpPr>
          <p:nvPr>
            <p:ph type="sldNum" sz="quarter" idx="5"/>
          </p:nvPr>
        </p:nvSpPr>
        <p:spPr/>
        <p:txBody>
          <a:bodyPr/>
          <a:lstStyle/>
          <a:p>
            <a:fld id="{5260E192-5ECE-43E1-8954-FF9C116F05E8}" type="slidenum">
              <a:rPr lang="en-US" smtClean="0"/>
              <a:t>16</a:t>
            </a:fld>
            <a:endParaRPr lang="en-US"/>
          </a:p>
        </p:txBody>
      </p:sp>
    </p:spTree>
    <p:extLst>
      <p:ext uri="{BB962C8B-B14F-4D97-AF65-F5344CB8AC3E}">
        <p14:creationId xmlns:p14="http://schemas.microsoft.com/office/powerpoint/2010/main" val="30989897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a:t>
            </a:r>
          </a:p>
        </p:txBody>
      </p:sp>
      <p:sp>
        <p:nvSpPr>
          <p:cNvPr id="4" name="Slide Number Placeholder 3"/>
          <p:cNvSpPr>
            <a:spLocks noGrp="1"/>
          </p:cNvSpPr>
          <p:nvPr>
            <p:ph type="sldNum" sz="quarter" idx="5"/>
          </p:nvPr>
        </p:nvSpPr>
        <p:spPr/>
        <p:txBody>
          <a:bodyPr/>
          <a:lstStyle/>
          <a:p>
            <a:fld id="{5260E192-5ECE-43E1-8954-FF9C116F05E8}" type="slidenum">
              <a:rPr lang="en-US" smtClean="0"/>
              <a:t>17</a:t>
            </a:fld>
            <a:endParaRPr lang="en-US"/>
          </a:p>
        </p:txBody>
      </p:sp>
    </p:spTree>
    <p:extLst>
      <p:ext uri="{BB962C8B-B14F-4D97-AF65-F5344CB8AC3E}">
        <p14:creationId xmlns:p14="http://schemas.microsoft.com/office/powerpoint/2010/main" val="11614656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https://get.webgl.org</a:t>
            </a:r>
          </a:p>
          <a:p>
            <a:r>
              <a:rPr lang="en-US" dirty="0"/>
              <a:t>Caniuse.com</a:t>
            </a:r>
            <a:br>
              <a:rPr lang="en-US" dirty="0"/>
            </a:br>
            <a:r>
              <a:rPr lang="en-US" dirty="0"/>
              <a:t>We won’t be working with WebGL API’s but only TFJS APIs</a:t>
            </a:r>
          </a:p>
        </p:txBody>
      </p:sp>
      <p:sp>
        <p:nvSpPr>
          <p:cNvPr id="4" name="Slide Number Placeholder 3"/>
          <p:cNvSpPr>
            <a:spLocks noGrp="1"/>
          </p:cNvSpPr>
          <p:nvPr>
            <p:ph type="sldNum" sz="quarter" idx="5"/>
          </p:nvPr>
        </p:nvSpPr>
        <p:spPr/>
        <p:txBody>
          <a:bodyPr/>
          <a:lstStyle/>
          <a:p>
            <a:fld id="{5260E192-5ECE-43E1-8954-FF9C116F05E8}" type="slidenum">
              <a:rPr lang="en-US" smtClean="0"/>
              <a:t>18</a:t>
            </a:fld>
            <a:endParaRPr lang="en-US"/>
          </a:p>
        </p:txBody>
      </p:sp>
    </p:spTree>
    <p:extLst>
      <p:ext uri="{BB962C8B-B14F-4D97-AF65-F5344CB8AC3E}">
        <p14:creationId xmlns:p14="http://schemas.microsoft.com/office/powerpoint/2010/main" val="40869105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https://js.tensorflow.org/api/latest/</a:t>
            </a:r>
          </a:p>
        </p:txBody>
      </p:sp>
      <p:sp>
        <p:nvSpPr>
          <p:cNvPr id="4" name="Slide Number Placeholder 3"/>
          <p:cNvSpPr>
            <a:spLocks noGrp="1"/>
          </p:cNvSpPr>
          <p:nvPr>
            <p:ph type="sldNum" sz="quarter" idx="5"/>
          </p:nvPr>
        </p:nvSpPr>
        <p:spPr/>
        <p:txBody>
          <a:bodyPr/>
          <a:lstStyle/>
          <a:p>
            <a:fld id="{5260E192-5ECE-43E1-8954-FF9C116F05E8}" type="slidenum">
              <a:rPr lang="en-US" smtClean="0"/>
              <a:t>19</a:t>
            </a:fld>
            <a:endParaRPr lang="en-US"/>
          </a:p>
        </p:txBody>
      </p:sp>
    </p:spTree>
    <p:extLst>
      <p:ext uri="{BB962C8B-B14F-4D97-AF65-F5344CB8AC3E}">
        <p14:creationId xmlns:p14="http://schemas.microsoft.com/office/powerpoint/2010/main" val="5057932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look up the definition of a tensor here:</a:t>
            </a:r>
          </a:p>
          <a:p>
            <a:r>
              <a:rPr lang="en-US" dirty="0"/>
              <a:t>https://en.wikipedia.org/wiki/Tensor</a:t>
            </a:r>
          </a:p>
          <a:p>
            <a:r>
              <a:rPr lang="en-US" dirty="0"/>
              <a:t>• It says that a tensor is a geometric object that maps in a multi-linear manner geometric vectors, scalars and other tensors to a resulting tensor</a:t>
            </a:r>
          </a:p>
          <a:p>
            <a:r>
              <a:rPr lang="en-US" dirty="0"/>
              <a:t>• Unless you're a mathematician, this isn't very clear and the wiki page won't be of much use</a:t>
            </a:r>
          </a:p>
          <a:p>
            <a:r>
              <a:rPr lang="en-US" dirty="0"/>
              <a:t>• Fortunately, as a developer, you do not need to understand all this and we'll be looking more into the practical side of tensors and their definition</a:t>
            </a:r>
          </a:p>
          <a:p>
            <a:r>
              <a:rPr lang="en-US" dirty="0"/>
              <a:t>• Let's go back to the API docs and see what TFJS thinks</a:t>
            </a:r>
          </a:p>
        </p:txBody>
      </p:sp>
      <p:sp>
        <p:nvSpPr>
          <p:cNvPr id="4" name="Slide Number Placeholder 3"/>
          <p:cNvSpPr>
            <a:spLocks noGrp="1"/>
          </p:cNvSpPr>
          <p:nvPr>
            <p:ph type="sldNum" sz="quarter" idx="5"/>
          </p:nvPr>
        </p:nvSpPr>
        <p:spPr/>
        <p:txBody>
          <a:bodyPr/>
          <a:lstStyle/>
          <a:p>
            <a:fld id="{5260E192-5ECE-43E1-8954-FF9C116F05E8}" type="slidenum">
              <a:rPr lang="en-US" smtClean="0"/>
              <a:t>20</a:t>
            </a:fld>
            <a:endParaRPr lang="en-US"/>
          </a:p>
        </p:txBody>
      </p:sp>
    </p:spTree>
    <p:extLst>
      <p:ext uri="{BB962C8B-B14F-4D97-AF65-F5344CB8AC3E}">
        <p14:creationId xmlns:p14="http://schemas.microsoft.com/office/powerpoint/2010/main" val="32302730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like to look at scalars as a single value like your weight. You weigh 25kg on earth and on the moon.</a:t>
            </a:r>
          </a:p>
        </p:txBody>
      </p:sp>
      <p:sp>
        <p:nvSpPr>
          <p:cNvPr id="4" name="Slide Number Placeholder 3"/>
          <p:cNvSpPr>
            <a:spLocks noGrp="1"/>
          </p:cNvSpPr>
          <p:nvPr>
            <p:ph type="sldNum" sz="quarter" idx="5"/>
          </p:nvPr>
        </p:nvSpPr>
        <p:spPr/>
        <p:txBody>
          <a:bodyPr/>
          <a:lstStyle/>
          <a:p>
            <a:fld id="{5260E192-5ECE-43E1-8954-FF9C116F05E8}" type="slidenum">
              <a:rPr lang="en-US" smtClean="0"/>
              <a:t>21</a:t>
            </a:fld>
            <a:endParaRPr lang="en-US"/>
          </a:p>
        </p:txBody>
      </p:sp>
    </p:spTree>
    <p:extLst>
      <p:ext uri="{BB962C8B-B14F-4D97-AF65-F5344CB8AC3E}">
        <p14:creationId xmlns:p14="http://schemas.microsoft.com/office/powerpoint/2010/main" val="2123212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like to look </a:t>
            </a:r>
          </a:p>
        </p:txBody>
      </p:sp>
      <p:sp>
        <p:nvSpPr>
          <p:cNvPr id="4" name="Slide Number Placeholder 3"/>
          <p:cNvSpPr>
            <a:spLocks noGrp="1"/>
          </p:cNvSpPr>
          <p:nvPr>
            <p:ph type="sldNum" sz="quarter" idx="5"/>
          </p:nvPr>
        </p:nvSpPr>
        <p:spPr/>
        <p:txBody>
          <a:bodyPr/>
          <a:lstStyle/>
          <a:p>
            <a:fld id="{5260E192-5ECE-43E1-8954-FF9C116F05E8}" type="slidenum">
              <a:rPr lang="en-US" smtClean="0"/>
              <a:t>22</a:t>
            </a:fld>
            <a:endParaRPr lang="en-US"/>
          </a:p>
        </p:txBody>
      </p:sp>
    </p:spTree>
    <p:extLst>
      <p:ext uri="{BB962C8B-B14F-4D97-AF65-F5344CB8AC3E}">
        <p14:creationId xmlns:p14="http://schemas.microsoft.com/office/powerpoint/2010/main" val="2048902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that effect, I </a:t>
            </a:r>
            <a:r>
              <a:rPr lang="en-US" b="0" dirty="0"/>
              <a:t>believe</a:t>
            </a:r>
            <a:r>
              <a:rPr lang="en-US" dirty="0"/>
              <a:t> AI and ML can help make a huge difference by improving the way in which we interact with our devices and environments and the content it serves or by making data more meaningful to humans, offering predictions and matches. This masterclass will attempt to move through quite a lot of content to help you get started with your own machine learning journey. Therefore, if you are quick-fingered, you can attempt to follow along, otherwise you can absorb the info and play with the example code afterwards. With that, let’s jump right in!</a:t>
            </a:r>
          </a:p>
        </p:txBody>
      </p:sp>
      <p:sp>
        <p:nvSpPr>
          <p:cNvPr id="4" name="Slide Number Placeholder 3"/>
          <p:cNvSpPr>
            <a:spLocks noGrp="1"/>
          </p:cNvSpPr>
          <p:nvPr>
            <p:ph type="sldNum" sz="quarter" idx="5"/>
          </p:nvPr>
        </p:nvSpPr>
        <p:spPr/>
        <p:txBody>
          <a:bodyPr/>
          <a:lstStyle/>
          <a:p>
            <a:fld id="{5260E192-5ECE-43E1-8954-FF9C116F05E8}" type="slidenum">
              <a:rPr lang="en-US" smtClean="0"/>
              <a:t>4</a:t>
            </a:fld>
            <a:endParaRPr lang="en-US"/>
          </a:p>
        </p:txBody>
      </p:sp>
    </p:spTree>
    <p:extLst>
      <p:ext uri="{BB962C8B-B14F-4D97-AF65-F5344CB8AC3E}">
        <p14:creationId xmlns:p14="http://schemas.microsoft.com/office/powerpoint/2010/main" val="6320411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it becomes useful to look at the API’s</a:t>
            </a:r>
          </a:p>
        </p:txBody>
      </p:sp>
      <p:sp>
        <p:nvSpPr>
          <p:cNvPr id="4" name="Slide Number Placeholder 3"/>
          <p:cNvSpPr>
            <a:spLocks noGrp="1"/>
          </p:cNvSpPr>
          <p:nvPr>
            <p:ph type="sldNum" sz="quarter" idx="5"/>
          </p:nvPr>
        </p:nvSpPr>
        <p:spPr/>
        <p:txBody>
          <a:bodyPr/>
          <a:lstStyle/>
          <a:p>
            <a:fld id="{5260E192-5ECE-43E1-8954-FF9C116F05E8}" type="slidenum">
              <a:rPr lang="en-US" smtClean="0"/>
              <a:t>23</a:t>
            </a:fld>
            <a:endParaRPr lang="en-US"/>
          </a:p>
        </p:txBody>
      </p:sp>
    </p:spTree>
    <p:extLst>
      <p:ext uri="{BB962C8B-B14F-4D97-AF65-F5344CB8AC3E}">
        <p14:creationId xmlns:p14="http://schemas.microsoft.com/office/powerpoint/2010/main" val="15247595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it becomes useful to look at the API’s</a:t>
            </a:r>
          </a:p>
        </p:txBody>
      </p:sp>
      <p:sp>
        <p:nvSpPr>
          <p:cNvPr id="4" name="Slide Number Placeholder 3"/>
          <p:cNvSpPr>
            <a:spLocks noGrp="1"/>
          </p:cNvSpPr>
          <p:nvPr>
            <p:ph type="sldNum" sz="quarter" idx="5"/>
          </p:nvPr>
        </p:nvSpPr>
        <p:spPr/>
        <p:txBody>
          <a:bodyPr/>
          <a:lstStyle/>
          <a:p>
            <a:fld id="{5260E192-5ECE-43E1-8954-FF9C116F05E8}" type="slidenum">
              <a:rPr lang="en-US" smtClean="0"/>
              <a:t>24</a:t>
            </a:fld>
            <a:endParaRPr lang="en-US"/>
          </a:p>
        </p:txBody>
      </p:sp>
    </p:spTree>
    <p:extLst>
      <p:ext uri="{BB962C8B-B14F-4D97-AF65-F5344CB8AC3E}">
        <p14:creationId xmlns:p14="http://schemas.microsoft.com/office/powerpoint/2010/main" val="29011205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it becomes useful to look at the API’s</a:t>
            </a:r>
          </a:p>
        </p:txBody>
      </p:sp>
      <p:sp>
        <p:nvSpPr>
          <p:cNvPr id="4" name="Slide Number Placeholder 3"/>
          <p:cNvSpPr>
            <a:spLocks noGrp="1"/>
          </p:cNvSpPr>
          <p:nvPr>
            <p:ph type="sldNum" sz="quarter" idx="5"/>
          </p:nvPr>
        </p:nvSpPr>
        <p:spPr/>
        <p:txBody>
          <a:bodyPr/>
          <a:lstStyle/>
          <a:p>
            <a:fld id="{5260E192-5ECE-43E1-8954-FF9C116F05E8}" type="slidenum">
              <a:rPr lang="en-US" smtClean="0"/>
              <a:t>25</a:t>
            </a:fld>
            <a:endParaRPr lang="en-US"/>
          </a:p>
        </p:txBody>
      </p:sp>
    </p:spTree>
    <p:extLst>
      <p:ext uri="{BB962C8B-B14F-4D97-AF65-F5344CB8AC3E}">
        <p14:creationId xmlns:p14="http://schemas.microsoft.com/office/powerpoint/2010/main" val="36926331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60E192-5ECE-43E1-8954-FF9C116F05E8}" type="slidenum">
              <a:rPr lang="en-US" smtClean="0"/>
              <a:t>26</a:t>
            </a:fld>
            <a:endParaRPr lang="en-US"/>
          </a:p>
        </p:txBody>
      </p:sp>
    </p:spTree>
    <p:extLst>
      <p:ext uri="{BB962C8B-B14F-4D97-AF65-F5344CB8AC3E}">
        <p14:creationId xmlns:p14="http://schemas.microsoft.com/office/powerpoint/2010/main" val="380356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60E192-5ECE-43E1-8954-FF9C116F05E8}" type="slidenum">
              <a:rPr lang="en-US" smtClean="0"/>
              <a:t>27</a:t>
            </a:fld>
            <a:endParaRPr lang="en-US"/>
          </a:p>
        </p:txBody>
      </p:sp>
    </p:spTree>
    <p:extLst>
      <p:ext uri="{BB962C8B-B14F-4D97-AF65-F5344CB8AC3E}">
        <p14:creationId xmlns:p14="http://schemas.microsoft.com/office/powerpoint/2010/main" val="41841723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60E192-5ECE-43E1-8954-FF9C116F05E8}" type="slidenum">
              <a:rPr lang="en-US" smtClean="0"/>
              <a:t>28</a:t>
            </a:fld>
            <a:endParaRPr lang="en-US"/>
          </a:p>
        </p:txBody>
      </p:sp>
    </p:spTree>
    <p:extLst>
      <p:ext uri="{BB962C8B-B14F-4D97-AF65-F5344CB8AC3E}">
        <p14:creationId xmlns:p14="http://schemas.microsoft.com/office/powerpoint/2010/main" val="1699232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Tensorflow.JS? </a:t>
            </a:r>
          </a:p>
        </p:txBody>
      </p:sp>
      <p:sp>
        <p:nvSpPr>
          <p:cNvPr id="4" name="Slide Number Placeholder 3"/>
          <p:cNvSpPr>
            <a:spLocks noGrp="1"/>
          </p:cNvSpPr>
          <p:nvPr>
            <p:ph type="sldNum" sz="quarter" idx="5"/>
          </p:nvPr>
        </p:nvSpPr>
        <p:spPr/>
        <p:txBody>
          <a:bodyPr/>
          <a:lstStyle/>
          <a:p>
            <a:fld id="{5260E192-5ECE-43E1-8954-FF9C116F05E8}" type="slidenum">
              <a:rPr lang="en-US" smtClean="0"/>
              <a:t>5</a:t>
            </a:fld>
            <a:endParaRPr lang="en-US"/>
          </a:p>
        </p:txBody>
      </p:sp>
    </p:spTree>
    <p:extLst>
      <p:ext uri="{BB962C8B-B14F-4D97-AF65-F5344CB8AC3E}">
        <p14:creationId xmlns:p14="http://schemas.microsoft.com/office/powerpoint/2010/main" val="7921656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https://federated.withgoogle.com/</a:t>
            </a:r>
          </a:p>
          <a:p>
            <a:r>
              <a:rPr lang="en-US" dirty="0"/>
              <a:t>https://whatwebcando.today/</a:t>
            </a:r>
          </a:p>
        </p:txBody>
      </p:sp>
      <p:sp>
        <p:nvSpPr>
          <p:cNvPr id="4" name="Slide Number Placeholder 3"/>
          <p:cNvSpPr>
            <a:spLocks noGrp="1"/>
          </p:cNvSpPr>
          <p:nvPr>
            <p:ph type="sldNum" sz="quarter" idx="5"/>
          </p:nvPr>
        </p:nvSpPr>
        <p:spPr/>
        <p:txBody>
          <a:bodyPr/>
          <a:lstStyle/>
          <a:p>
            <a:fld id="{5260E192-5ECE-43E1-8954-FF9C116F05E8}" type="slidenum">
              <a:rPr lang="en-US" smtClean="0"/>
              <a:t>7</a:t>
            </a:fld>
            <a:endParaRPr lang="en-US"/>
          </a:p>
        </p:txBody>
      </p:sp>
    </p:spTree>
    <p:extLst>
      <p:ext uri="{BB962C8B-B14F-4D97-AF65-F5344CB8AC3E}">
        <p14:creationId xmlns:p14="http://schemas.microsoft.com/office/powerpoint/2010/main" val="3626070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60E192-5ECE-43E1-8954-FF9C116F05E8}" type="slidenum">
              <a:rPr lang="en-US" smtClean="0"/>
              <a:t>8</a:t>
            </a:fld>
            <a:endParaRPr lang="en-US"/>
          </a:p>
        </p:txBody>
      </p:sp>
    </p:spTree>
    <p:extLst>
      <p:ext uri="{BB962C8B-B14F-4D97-AF65-F5344CB8AC3E}">
        <p14:creationId xmlns:p14="http://schemas.microsoft.com/office/powerpoint/2010/main" val="2234447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60E192-5ECE-43E1-8954-FF9C116F05E8}" type="slidenum">
              <a:rPr lang="en-US" smtClean="0"/>
              <a:t>9</a:t>
            </a:fld>
            <a:endParaRPr lang="en-US"/>
          </a:p>
        </p:txBody>
      </p:sp>
    </p:spTree>
    <p:extLst>
      <p:ext uri="{BB962C8B-B14F-4D97-AF65-F5344CB8AC3E}">
        <p14:creationId xmlns:p14="http://schemas.microsoft.com/office/powerpoint/2010/main" val="2992221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60E192-5ECE-43E1-8954-FF9C116F05E8}" type="slidenum">
              <a:rPr lang="en-US" smtClean="0"/>
              <a:t>10</a:t>
            </a:fld>
            <a:endParaRPr lang="en-US"/>
          </a:p>
        </p:txBody>
      </p:sp>
    </p:spTree>
    <p:extLst>
      <p:ext uri="{BB962C8B-B14F-4D97-AF65-F5344CB8AC3E}">
        <p14:creationId xmlns:p14="http://schemas.microsoft.com/office/powerpoint/2010/main" val="4006453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60E192-5ECE-43E1-8954-FF9C116F05E8}" type="slidenum">
              <a:rPr lang="en-US" smtClean="0"/>
              <a:t>11</a:t>
            </a:fld>
            <a:endParaRPr lang="en-US"/>
          </a:p>
        </p:txBody>
      </p:sp>
    </p:spTree>
    <p:extLst>
      <p:ext uri="{BB962C8B-B14F-4D97-AF65-F5344CB8AC3E}">
        <p14:creationId xmlns:p14="http://schemas.microsoft.com/office/powerpoint/2010/main" val="33583591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we know our model is any good?</a:t>
            </a:r>
          </a:p>
        </p:txBody>
      </p:sp>
      <p:sp>
        <p:nvSpPr>
          <p:cNvPr id="4" name="Slide Number Placeholder 3"/>
          <p:cNvSpPr>
            <a:spLocks noGrp="1"/>
          </p:cNvSpPr>
          <p:nvPr>
            <p:ph type="sldNum" sz="quarter" idx="5"/>
          </p:nvPr>
        </p:nvSpPr>
        <p:spPr/>
        <p:txBody>
          <a:bodyPr/>
          <a:lstStyle/>
          <a:p>
            <a:fld id="{5260E192-5ECE-43E1-8954-FF9C116F05E8}" type="slidenum">
              <a:rPr lang="en-US" smtClean="0"/>
              <a:t>12</a:t>
            </a:fld>
            <a:endParaRPr lang="en-US"/>
          </a:p>
        </p:txBody>
      </p:sp>
    </p:spTree>
    <p:extLst>
      <p:ext uri="{BB962C8B-B14F-4D97-AF65-F5344CB8AC3E}">
        <p14:creationId xmlns:p14="http://schemas.microsoft.com/office/powerpoint/2010/main" val="3139895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6F384243-679A-49F0-8CA2-E0F805CAF675}" type="datetime1">
              <a:rPr lang="en-US" smtClean="0"/>
              <a:t>7/19/2021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r>
              <a:rPr lang="en-US"/>
              <a:t>Copyright @ 2021 IQbusiness</a:t>
            </a:r>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14459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8C0479-DCC4-49D3-9FEF-8CA990B35464}" type="datetime1">
              <a:rPr lang="en-US" smtClean="0"/>
              <a:t>7/19/2021</a:t>
            </a:fld>
            <a:endParaRPr lang="en-US" dirty="0"/>
          </a:p>
        </p:txBody>
      </p:sp>
      <p:sp>
        <p:nvSpPr>
          <p:cNvPr id="6" name="Footer Placeholder 5"/>
          <p:cNvSpPr>
            <a:spLocks noGrp="1"/>
          </p:cNvSpPr>
          <p:nvPr>
            <p:ph type="ftr" sz="quarter" idx="11"/>
          </p:nvPr>
        </p:nvSpPr>
        <p:spPr/>
        <p:txBody>
          <a:bodyPr/>
          <a:lstStyle/>
          <a:p>
            <a:r>
              <a:rPr lang="en-US"/>
              <a:t>Copyright @ 2021 IQbusiness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65198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5D0C4AA-5510-4CBA-966E-0CC34099A406}" type="datetime1">
              <a:rPr lang="en-US" smtClean="0"/>
              <a:t>7/19/2021</a:t>
            </a:fld>
            <a:endParaRPr lang="en-US" dirty="0"/>
          </a:p>
        </p:txBody>
      </p:sp>
      <p:sp>
        <p:nvSpPr>
          <p:cNvPr id="6" name="Footer Placeholder 5"/>
          <p:cNvSpPr>
            <a:spLocks noGrp="1"/>
          </p:cNvSpPr>
          <p:nvPr>
            <p:ph type="ftr" sz="quarter" idx="11"/>
          </p:nvPr>
        </p:nvSpPr>
        <p:spPr/>
        <p:txBody>
          <a:bodyPr/>
          <a:lstStyle/>
          <a:p>
            <a:r>
              <a:rPr lang="en-US"/>
              <a:t>Copyright @ 2021 IQbusiness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605066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56320C-9778-410A-84BB-068D70648007}" type="datetime1">
              <a:rPr lang="en-US" smtClean="0"/>
              <a:t>7/19/2021</a:t>
            </a:fld>
            <a:endParaRPr lang="en-US" dirty="0"/>
          </a:p>
        </p:txBody>
      </p:sp>
      <p:sp>
        <p:nvSpPr>
          <p:cNvPr id="6" name="Footer Placeholder 5"/>
          <p:cNvSpPr>
            <a:spLocks noGrp="1"/>
          </p:cNvSpPr>
          <p:nvPr>
            <p:ph type="ftr" sz="quarter" idx="11"/>
          </p:nvPr>
        </p:nvSpPr>
        <p:spPr/>
        <p:txBody>
          <a:bodyPr/>
          <a:lstStyle/>
          <a:p>
            <a:r>
              <a:rPr lang="en-US"/>
              <a:t>Copyright @ 2021 IQbusiness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53368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F04F07E-7105-494D-B051-6B580929B870}" type="datetime1">
              <a:rPr lang="en-US" smtClean="0"/>
              <a:t>7/19/2021</a:t>
            </a:fld>
            <a:endParaRPr lang="en-US" dirty="0"/>
          </a:p>
        </p:txBody>
      </p:sp>
      <p:sp>
        <p:nvSpPr>
          <p:cNvPr id="6" name="Footer Placeholder 5"/>
          <p:cNvSpPr>
            <a:spLocks noGrp="1"/>
          </p:cNvSpPr>
          <p:nvPr>
            <p:ph type="ftr" sz="quarter" idx="11"/>
          </p:nvPr>
        </p:nvSpPr>
        <p:spPr/>
        <p:txBody>
          <a:bodyPr/>
          <a:lstStyle/>
          <a:p>
            <a:r>
              <a:rPr lang="en-US"/>
              <a:t>Copyright @ 2021 IQbusiness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757869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39BF570-301F-4182-AF0F-3872FDAD19BD}" type="datetime1">
              <a:rPr lang="en-US" smtClean="0"/>
              <a:t>7/19/2021</a:t>
            </a:fld>
            <a:endParaRPr lang="en-US" dirty="0"/>
          </a:p>
        </p:txBody>
      </p:sp>
      <p:sp>
        <p:nvSpPr>
          <p:cNvPr id="4" name="Footer Placeholder 3"/>
          <p:cNvSpPr>
            <a:spLocks noGrp="1"/>
          </p:cNvSpPr>
          <p:nvPr>
            <p:ph type="ftr" sz="quarter" idx="11"/>
          </p:nvPr>
        </p:nvSpPr>
        <p:spPr/>
        <p:txBody>
          <a:bodyPr/>
          <a:lstStyle/>
          <a:p>
            <a:r>
              <a:rPr lang="en-US"/>
              <a:t>Copyright @ 2021 IQbusiness</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428660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7991C4A-B7DB-4DA6-A19B-3DDC74009EB0}" type="datetime1">
              <a:rPr lang="en-US" smtClean="0"/>
              <a:t>7/19/2021</a:t>
            </a:fld>
            <a:endParaRPr lang="en-US" dirty="0"/>
          </a:p>
        </p:txBody>
      </p:sp>
      <p:sp>
        <p:nvSpPr>
          <p:cNvPr id="4" name="Footer Placeholder 3"/>
          <p:cNvSpPr>
            <a:spLocks noGrp="1"/>
          </p:cNvSpPr>
          <p:nvPr>
            <p:ph type="ftr" sz="quarter" idx="11"/>
          </p:nvPr>
        </p:nvSpPr>
        <p:spPr/>
        <p:txBody>
          <a:bodyPr/>
          <a:lstStyle/>
          <a:p>
            <a:r>
              <a:rPr lang="en-US"/>
              <a:t>Copyright @ 2021 IQbusiness</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184749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44425D-4BA6-4982-9405-E0C5C198C00C}" type="datetime1">
              <a:rPr lang="en-US" smtClean="0"/>
              <a:t>7/19/2021</a:t>
            </a:fld>
            <a:endParaRPr lang="en-US" dirty="0"/>
          </a:p>
        </p:txBody>
      </p:sp>
      <p:sp>
        <p:nvSpPr>
          <p:cNvPr id="5" name="Footer Placeholder 4"/>
          <p:cNvSpPr>
            <a:spLocks noGrp="1"/>
          </p:cNvSpPr>
          <p:nvPr>
            <p:ph type="ftr" sz="quarter" idx="11"/>
          </p:nvPr>
        </p:nvSpPr>
        <p:spPr/>
        <p:txBody>
          <a:bodyPr/>
          <a:lstStyle/>
          <a:p>
            <a:r>
              <a:rPr lang="en-US"/>
              <a:t>Copyright @ 2021 IQbusiness</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561562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0391FD-11D6-414E-B137-573BD7247BFE}" type="datetime1">
              <a:rPr lang="en-US" smtClean="0"/>
              <a:t>7/19/2021</a:t>
            </a:fld>
            <a:endParaRPr lang="en-US" dirty="0"/>
          </a:p>
        </p:txBody>
      </p:sp>
      <p:sp>
        <p:nvSpPr>
          <p:cNvPr id="5" name="Footer Placeholder 4"/>
          <p:cNvSpPr>
            <a:spLocks noGrp="1"/>
          </p:cNvSpPr>
          <p:nvPr>
            <p:ph type="ftr" sz="quarter" idx="11"/>
          </p:nvPr>
        </p:nvSpPr>
        <p:spPr/>
        <p:txBody>
          <a:bodyPr/>
          <a:lstStyle/>
          <a:p>
            <a:r>
              <a:rPr lang="en-US"/>
              <a:t>Copyright @ 2021 IQbusiness</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624672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103EE3-0849-4871-A141-83BC6C327888}" type="datetime1">
              <a:rPr lang="en-US" smtClean="0"/>
              <a:t>7/19/2021</a:t>
            </a:fld>
            <a:endParaRPr lang="en-US" dirty="0"/>
          </a:p>
        </p:txBody>
      </p:sp>
      <p:sp>
        <p:nvSpPr>
          <p:cNvPr id="5" name="Footer Placeholder 4"/>
          <p:cNvSpPr>
            <a:spLocks noGrp="1"/>
          </p:cNvSpPr>
          <p:nvPr>
            <p:ph type="ftr" sz="quarter" idx="11"/>
          </p:nvPr>
        </p:nvSpPr>
        <p:spPr/>
        <p:txBody>
          <a:bodyPr/>
          <a:lstStyle/>
          <a:p>
            <a:r>
              <a:rPr lang="en-US"/>
              <a:t>Copyright @ 2021 IQbusiness</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35116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B28215-371B-41F0-9B7B-525A7CF41979}" type="datetime1">
              <a:rPr lang="en-US" smtClean="0"/>
              <a:t>7/19/2021</a:t>
            </a:fld>
            <a:endParaRPr lang="en-US" dirty="0"/>
          </a:p>
        </p:txBody>
      </p:sp>
      <p:sp>
        <p:nvSpPr>
          <p:cNvPr id="5" name="Footer Placeholder 4"/>
          <p:cNvSpPr>
            <a:spLocks noGrp="1"/>
          </p:cNvSpPr>
          <p:nvPr>
            <p:ph type="ftr" sz="quarter" idx="11"/>
          </p:nvPr>
        </p:nvSpPr>
        <p:spPr/>
        <p:txBody>
          <a:bodyPr/>
          <a:lstStyle/>
          <a:p>
            <a:r>
              <a:rPr lang="en-US"/>
              <a:t>Copyright @ 2021 IQbusiness</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45427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ACA6478-EFDF-4362-A0E0-14F819700472}" type="datetime1">
              <a:rPr lang="en-US" smtClean="0"/>
              <a:t>7/19/2021</a:t>
            </a:fld>
            <a:endParaRPr lang="en-US" dirty="0"/>
          </a:p>
        </p:txBody>
      </p:sp>
      <p:sp>
        <p:nvSpPr>
          <p:cNvPr id="6" name="Footer Placeholder 5"/>
          <p:cNvSpPr>
            <a:spLocks noGrp="1"/>
          </p:cNvSpPr>
          <p:nvPr>
            <p:ph type="ftr" sz="quarter" idx="11"/>
          </p:nvPr>
        </p:nvSpPr>
        <p:spPr/>
        <p:txBody>
          <a:bodyPr/>
          <a:lstStyle/>
          <a:p>
            <a:r>
              <a:rPr lang="en-US"/>
              <a:t>Copyright @ 2021 IQbusiness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51823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F7B4BA6-1F1C-4347-81F7-8E83086F84FE}" type="datetime1">
              <a:rPr lang="en-US" smtClean="0"/>
              <a:t>7/19/2021</a:t>
            </a:fld>
            <a:endParaRPr lang="en-US" dirty="0"/>
          </a:p>
        </p:txBody>
      </p:sp>
      <p:sp>
        <p:nvSpPr>
          <p:cNvPr id="8" name="Footer Placeholder 7"/>
          <p:cNvSpPr>
            <a:spLocks noGrp="1"/>
          </p:cNvSpPr>
          <p:nvPr>
            <p:ph type="ftr" sz="quarter" idx="11"/>
          </p:nvPr>
        </p:nvSpPr>
        <p:spPr/>
        <p:txBody>
          <a:bodyPr/>
          <a:lstStyle/>
          <a:p>
            <a:r>
              <a:rPr lang="en-US"/>
              <a:t>Copyright @ 2021 IQbusiness</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75061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AB40F1-97F1-4014-A9E5-39C42823C56F}" type="datetime1">
              <a:rPr lang="en-US" smtClean="0"/>
              <a:t>7/19/2021</a:t>
            </a:fld>
            <a:endParaRPr lang="en-US" dirty="0"/>
          </a:p>
        </p:txBody>
      </p:sp>
      <p:sp>
        <p:nvSpPr>
          <p:cNvPr id="4" name="Footer Placeholder 3"/>
          <p:cNvSpPr>
            <a:spLocks noGrp="1"/>
          </p:cNvSpPr>
          <p:nvPr>
            <p:ph type="ftr" sz="quarter" idx="11"/>
          </p:nvPr>
        </p:nvSpPr>
        <p:spPr/>
        <p:txBody>
          <a:bodyPr/>
          <a:lstStyle/>
          <a:p>
            <a:r>
              <a:rPr lang="en-US"/>
              <a:t>Copyright @ 2021 IQbusiness</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37625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4AE96B-721B-4767-9D07-BB3D0784137E}" type="datetime1">
              <a:rPr lang="en-US" smtClean="0"/>
              <a:t>7/19/2021</a:t>
            </a:fld>
            <a:endParaRPr lang="en-US" dirty="0"/>
          </a:p>
        </p:txBody>
      </p:sp>
      <p:sp>
        <p:nvSpPr>
          <p:cNvPr id="3" name="Footer Placeholder 2"/>
          <p:cNvSpPr>
            <a:spLocks noGrp="1"/>
          </p:cNvSpPr>
          <p:nvPr>
            <p:ph type="ftr" sz="quarter" idx="11"/>
          </p:nvPr>
        </p:nvSpPr>
        <p:spPr/>
        <p:txBody>
          <a:bodyPr/>
          <a:lstStyle/>
          <a:p>
            <a:r>
              <a:rPr lang="en-US"/>
              <a:t>Copyright @ 2021 IQbusiness</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6432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AC5B32F-DECA-4B7C-B23D-B6D1B468A8D3}" type="datetime1">
              <a:rPr lang="en-US" smtClean="0"/>
              <a:t>7/19/2021</a:t>
            </a:fld>
            <a:endParaRPr lang="en-US" dirty="0"/>
          </a:p>
        </p:txBody>
      </p:sp>
      <p:sp>
        <p:nvSpPr>
          <p:cNvPr id="6" name="Footer Placeholder 5"/>
          <p:cNvSpPr>
            <a:spLocks noGrp="1"/>
          </p:cNvSpPr>
          <p:nvPr>
            <p:ph type="ftr" sz="quarter" idx="11"/>
          </p:nvPr>
        </p:nvSpPr>
        <p:spPr/>
        <p:txBody>
          <a:bodyPr/>
          <a:lstStyle/>
          <a:p>
            <a:r>
              <a:rPr lang="en-US"/>
              <a:t>Copyright @ 2021 IQbusiness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67275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E492C7F-9A93-4DFA-99B3-8937D779E5B4}" type="datetime1">
              <a:rPr lang="en-US" smtClean="0"/>
              <a:t>7/19/2021</a:t>
            </a:fld>
            <a:endParaRPr lang="en-US" dirty="0"/>
          </a:p>
        </p:txBody>
      </p:sp>
      <p:sp>
        <p:nvSpPr>
          <p:cNvPr id="6" name="Footer Placeholder 5"/>
          <p:cNvSpPr>
            <a:spLocks noGrp="1"/>
          </p:cNvSpPr>
          <p:nvPr>
            <p:ph type="ftr" sz="quarter" idx="11"/>
          </p:nvPr>
        </p:nvSpPr>
        <p:spPr/>
        <p:txBody>
          <a:bodyPr/>
          <a:lstStyle/>
          <a:p>
            <a:r>
              <a:rPr lang="en-US"/>
              <a:t>Copyright @ 2021 IQbusiness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34832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C13B9DA-0B3B-4A28-9DE4-42F6A0520B7F}" type="datetime1">
              <a:rPr lang="en-US" smtClean="0"/>
              <a:t>7/19/2021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n-US"/>
              <a:t>Copyright @ 2021 IQbusiness</a:t>
            </a:r>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57592168"/>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hf sldNum="0" hdr="0" dt="0"/>
  <p:txStyles>
    <p:title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effectLst>
            <a:outerShdw blurRad="152400" dist="38100" dir="2700000" algn="tl">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effectLst>
            <a:outerShdw blurRad="152400" dist="38100" dir="2700000" algn="tl">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effectLst>
            <a:outerShdw blurRad="152400" dist="38100" dir="2700000" algn="tl">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1.png"/><Relationship Id="rId7" Type="http://schemas.openxmlformats.org/officeDocument/2006/relationships/diagramColors" Target="../diagrams/colors3.xml"/><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hyperlink" Target="https://playground.tensorflow.org/"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5.jpe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hyperlink" Target="https://code.visualstudio.com/download" TargetMode="External"/><Relationship Id="rId2" Type="http://schemas.openxmlformats.org/officeDocument/2006/relationships/notesSlide" Target="../notesSlides/notesSlide14.xml"/><Relationship Id="rId1" Type="http://schemas.openxmlformats.org/officeDocument/2006/relationships/slideLayout" Target="../slideLayouts/slideLayout14.xml"/><Relationship Id="rId6" Type="http://schemas.openxmlformats.org/officeDocument/2006/relationships/hyperlink" Target="https://github.com/tensorflow/tfjs" TargetMode="External"/><Relationship Id="rId5" Type="http://schemas.openxmlformats.org/officeDocument/2006/relationships/hyperlink" Target="https://www.npmjs.com/package/@tensorflow/tfjs" TargetMode="External"/><Relationship Id="rId4" Type="http://schemas.openxmlformats.org/officeDocument/2006/relationships/hyperlink" Target="https://www.tensorflow.org/js/tutorials/setup"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get.webgl.org/" TargetMode="External"/><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26.jpeg"/></Relationships>
</file>

<file path=ppt/slides/_rels/slide19.xml.rels><?xml version="1.0" encoding="UTF-8" standalone="yes"?>
<Relationships xmlns="http://schemas.openxmlformats.org/package/2006/relationships"><Relationship Id="rId3" Type="http://schemas.openxmlformats.org/officeDocument/2006/relationships/hyperlink" Target="https://js.tensorflow.org/api/latest/" TargetMode="External"/><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js.tensorflow.org/api/latest/"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28.png"/><Relationship Id="rId4" Type="http://schemas.openxmlformats.org/officeDocument/2006/relationships/hyperlink" Target="https://en.wikipedia.org/wiki/Tensor"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30.jpeg"/><Relationship Id="rId5" Type="http://schemas.openxmlformats.org/officeDocument/2006/relationships/image" Target="../media/image29.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31.jpe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image" Target="../media/image32.gif"/><Relationship Id="rId5" Type="http://schemas.openxmlformats.org/officeDocument/2006/relationships/hyperlink" Target="https://js.tensorflow.org/api/latest/#tensor2d" TargetMode="Externa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33.jpe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34.gif"/><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35.jpe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7.xml"/><Relationship Id="rId5" Type="http://schemas.openxmlformats.org/officeDocument/2006/relationships/image" Target="../media/image36.png"/><Relationship Id="rId4" Type="http://schemas.openxmlformats.org/officeDocument/2006/relationships/hyperlink" Target="https://ml5js.org/"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whatwebcando.today/" TargetMode="External"/><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hyperlink" Target="https://federated.withgoogle.com/" TargetMode="External"/><Relationship Id="rId5" Type="http://schemas.microsoft.com/office/2007/relationships/hdphoto" Target="../media/hdphoto1.wdp"/><Relationship Id="rId4" Type="http://schemas.openxmlformats.org/officeDocument/2006/relationships/image" Target="../media/image6.png"/><Relationship Id="rId9"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0E10C33-B4D4-4567-834C-5A1FC6AA1B60}"/>
              </a:ext>
            </a:extLst>
          </p:cNvPr>
          <p:cNvSpPr>
            <a:spLocks noGrp="1"/>
          </p:cNvSpPr>
          <p:nvPr>
            <p:ph type="ftr" sz="quarter" idx="11"/>
          </p:nvPr>
        </p:nvSpPr>
        <p:spPr/>
        <p:txBody>
          <a:bodyPr/>
          <a:lstStyle/>
          <a:p>
            <a:r>
              <a:rPr lang="en-US"/>
              <a:t>Copyright @ 2021 IQbusiness</a:t>
            </a:r>
            <a:endParaRPr lang="en-US" dirty="0"/>
          </a:p>
        </p:txBody>
      </p:sp>
      <p:sp>
        <p:nvSpPr>
          <p:cNvPr id="4" name="TextBox 3">
            <a:extLst>
              <a:ext uri="{FF2B5EF4-FFF2-40B4-BE49-F238E27FC236}">
                <a16:creationId xmlns:a16="http://schemas.microsoft.com/office/drawing/2014/main" id="{D475CC2E-7C5E-4503-9BAE-8DAB54BEE387}"/>
              </a:ext>
            </a:extLst>
          </p:cNvPr>
          <p:cNvSpPr txBox="1"/>
          <p:nvPr/>
        </p:nvSpPr>
        <p:spPr>
          <a:xfrm>
            <a:off x="3033713" y="2551837"/>
            <a:ext cx="6105524" cy="2031325"/>
          </a:xfrm>
          <a:prstGeom prst="rect">
            <a:avLst/>
          </a:prstGeom>
          <a:noFill/>
        </p:spPr>
        <p:txBody>
          <a:bodyPr wrap="square">
            <a:spAutoFit/>
          </a:bodyPr>
          <a:lstStyle/>
          <a:p>
            <a:pPr algn="just"/>
            <a:r>
              <a:rPr lang="en-US" b="0" i="0" dirty="0">
                <a:effectLst/>
              </a:rPr>
              <a:t>“It is a profoundly </a:t>
            </a:r>
            <a:r>
              <a:rPr lang="en-US" b="1" i="0" dirty="0">
                <a:effectLst/>
              </a:rPr>
              <a:t>erroneous</a:t>
            </a:r>
            <a:r>
              <a:rPr lang="en-US" b="0" i="0" dirty="0">
                <a:effectLst/>
              </a:rPr>
              <a:t> truism that we should cultivate the </a:t>
            </a:r>
            <a:r>
              <a:rPr lang="en-US" b="1" i="0" dirty="0">
                <a:effectLst/>
              </a:rPr>
              <a:t>habit</a:t>
            </a:r>
            <a:r>
              <a:rPr lang="en-US" b="0" i="0" dirty="0">
                <a:effectLst/>
              </a:rPr>
              <a:t> of </a:t>
            </a:r>
            <a:r>
              <a:rPr lang="en-US" b="1" i="0" dirty="0">
                <a:effectLst/>
              </a:rPr>
              <a:t>thinking</a:t>
            </a:r>
            <a:r>
              <a:rPr lang="en-US" b="0" i="0" dirty="0">
                <a:effectLst/>
              </a:rPr>
              <a:t> of what we are doing. The precise </a:t>
            </a:r>
            <a:r>
              <a:rPr lang="en-US" b="1" i="0" dirty="0">
                <a:effectLst/>
              </a:rPr>
              <a:t>opposite</a:t>
            </a:r>
            <a:r>
              <a:rPr lang="en-US" b="0" i="0" dirty="0">
                <a:effectLst/>
              </a:rPr>
              <a:t> is the case. </a:t>
            </a:r>
            <a:r>
              <a:rPr lang="en-US" b="1" i="0" dirty="0">
                <a:effectLst/>
              </a:rPr>
              <a:t>Civilization</a:t>
            </a:r>
            <a:r>
              <a:rPr lang="en-US" b="0" i="0" dirty="0">
                <a:effectLst/>
              </a:rPr>
              <a:t> </a:t>
            </a:r>
            <a:r>
              <a:rPr lang="en-US" b="1" i="0" dirty="0">
                <a:effectLst/>
              </a:rPr>
              <a:t>advances</a:t>
            </a:r>
            <a:r>
              <a:rPr lang="en-US" b="0" i="0" dirty="0">
                <a:effectLst/>
              </a:rPr>
              <a:t> by </a:t>
            </a:r>
            <a:r>
              <a:rPr lang="en-US" b="1" i="0" dirty="0">
                <a:effectLst/>
              </a:rPr>
              <a:t>extending</a:t>
            </a:r>
            <a:r>
              <a:rPr lang="en-US" b="0" i="0" dirty="0">
                <a:effectLst/>
              </a:rPr>
              <a:t> the number of important </a:t>
            </a:r>
            <a:r>
              <a:rPr lang="en-US" b="1" i="0" dirty="0">
                <a:effectLst/>
              </a:rPr>
              <a:t>operations</a:t>
            </a:r>
            <a:r>
              <a:rPr lang="en-US" b="0" i="0" dirty="0">
                <a:effectLst/>
              </a:rPr>
              <a:t> which we can perform </a:t>
            </a:r>
            <a:r>
              <a:rPr lang="en-US" b="1" i="0" dirty="0">
                <a:effectLst/>
              </a:rPr>
              <a:t>without</a:t>
            </a:r>
            <a:r>
              <a:rPr lang="en-US" b="0" i="0" dirty="0">
                <a:effectLst/>
              </a:rPr>
              <a:t> </a:t>
            </a:r>
            <a:r>
              <a:rPr lang="en-US" b="1" i="0" dirty="0">
                <a:effectLst/>
              </a:rPr>
              <a:t>thinking</a:t>
            </a:r>
            <a:r>
              <a:rPr lang="en-US" b="0" i="0" dirty="0">
                <a:effectLst/>
              </a:rPr>
              <a:t> about them.”</a:t>
            </a:r>
          </a:p>
          <a:p>
            <a:pPr algn="r"/>
            <a:br>
              <a:rPr lang="en-US" dirty="0"/>
            </a:br>
            <a:r>
              <a:rPr lang="en-US" dirty="0"/>
              <a:t>							</a:t>
            </a:r>
            <a:r>
              <a:rPr lang="en-US" b="0" i="0" dirty="0">
                <a:effectLst/>
              </a:rPr>
              <a:t> </a:t>
            </a:r>
            <a:r>
              <a:rPr lang="en-US" b="1" i="0" dirty="0">
                <a:effectLst/>
              </a:rPr>
              <a:t>Alfred North Whitehead</a:t>
            </a:r>
            <a:endParaRPr lang="en-US" dirty="0"/>
          </a:p>
        </p:txBody>
      </p:sp>
    </p:spTree>
    <p:extLst>
      <p:ext uri="{BB962C8B-B14F-4D97-AF65-F5344CB8AC3E}">
        <p14:creationId xmlns:p14="http://schemas.microsoft.com/office/powerpoint/2010/main" val="2627199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2CC08-C1D7-49DC-8682-5B07269773B0}"/>
              </a:ext>
            </a:extLst>
          </p:cNvPr>
          <p:cNvSpPr>
            <a:spLocks noGrp="1"/>
          </p:cNvSpPr>
          <p:nvPr>
            <p:ph type="title"/>
          </p:nvPr>
        </p:nvSpPr>
        <p:spPr>
          <a:xfrm>
            <a:off x="1141413" y="609600"/>
            <a:ext cx="5934508" cy="625642"/>
          </a:xfrm>
          <a:prstGeom prst="roundRect">
            <a:avLst/>
          </a:prstGeom>
          <a:solidFill>
            <a:schemeClr val="tx1"/>
          </a:solidFill>
        </p:spPr>
        <p:txBody>
          <a:bodyPr/>
          <a:lstStyle/>
          <a:p>
            <a:pPr algn="ctr"/>
            <a:r>
              <a:rPr lang="en-US" dirty="0">
                <a:solidFill>
                  <a:schemeClr val="bg1"/>
                </a:solidFill>
              </a:rPr>
              <a:t>Training and Testing</a:t>
            </a:r>
          </a:p>
        </p:txBody>
      </p:sp>
      <p:pic>
        <p:nvPicPr>
          <p:cNvPr id="9" name="Picture Placeholder 8">
            <a:extLst>
              <a:ext uri="{FF2B5EF4-FFF2-40B4-BE49-F238E27FC236}">
                <a16:creationId xmlns:a16="http://schemas.microsoft.com/office/drawing/2014/main" id="{F30065D9-0FF0-4FA6-A745-6ECDA6B753CA}"/>
              </a:ext>
            </a:extLst>
          </p:cNvPr>
          <p:cNvPicPr>
            <a:picLocks noGrp="1" noChangeAspect="1"/>
          </p:cNvPicPr>
          <p:nvPr>
            <p:ph type="pic" idx="1"/>
          </p:nvPr>
        </p:nvPicPr>
        <p:blipFill rotWithShape="1">
          <a:blip r:embed="rId3"/>
          <a:srcRect l="14835" r="14835"/>
          <a:stretch/>
        </p:blipFill>
        <p:spPr/>
      </p:pic>
      <p:sp>
        <p:nvSpPr>
          <p:cNvPr id="5" name="Footer Placeholder 4">
            <a:extLst>
              <a:ext uri="{FF2B5EF4-FFF2-40B4-BE49-F238E27FC236}">
                <a16:creationId xmlns:a16="http://schemas.microsoft.com/office/drawing/2014/main" id="{1FD00177-0E05-4EFB-B502-5A5B56421D59}"/>
              </a:ext>
            </a:extLst>
          </p:cNvPr>
          <p:cNvSpPr>
            <a:spLocks noGrp="1"/>
          </p:cNvSpPr>
          <p:nvPr>
            <p:ph type="ftr" sz="quarter" idx="11"/>
          </p:nvPr>
        </p:nvSpPr>
        <p:spPr/>
        <p:txBody>
          <a:bodyPr/>
          <a:lstStyle/>
          <a:p>
            <a:r>
              <a:rPr lang="en-US"/>
              <a:t>Copyright @ 2021 IQbusiness</a:t>
            </a:r>
            <a:endParaRPr lang="en-US" dirty="0"/>
          </a:p>
        </p:txBody>
      </p:sp>
      <p:graphicFrame>
        <p:nvGraphicFramePr>
          <p:cNvPr id="13" name="Text Placeholder 3">
            <a:extLst>
              <a:ext uri="{FF2B5EF4-FFF2-40B4-BE49-F238E27FC236}">
                <a16:creationId xmlns:a16="http://schemas.microsoft.com/office/drawing/2014/main" id="{61241D8D-C7B8-4EA2-A440-E1C3123FE522}"/>
              </a:ext>
            </a:extLst>
          </p:cNvPr>
          <p:cNvGraphicFramePr/>
          <p:nvPr>
            <p:extLst>
              <p:ext uri="{D42A27DB-BD31-4B8C-83A1-F6EECF244321}">
                <p14:modId xmlns:p14="http://schemas.microsoft.com/office/powerpoint/2010/main" val="3736238825"/>
              </p:ext>
            </p:extLst>
          </p:nvPr>
        </p:nvGraphicFramePr>
        <p:xfrm>
          <a:off x="1141410" y="1800559"/>
          <a:ext cx="5934511" cy="35173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05657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B0078E-B915-4CD8-BBDA-FDE0752615A0}"/>
              </a:ext>
            </a:extLst>
          </p:cNvPr>
          <p:cNvPicPr>
            <a:picLocks noChangeAspect="1"/>
          </p:cNvPicPr>
          <p:nvPr/>
        </p:nvPicPr>
        <p:blipFill>
          <a:blip r:embed="rId4"/>
          <a:stretch>
            <a:fillRect/>
          </a:stretch>
        </p:blipFill>
        <p:spPr>
          <a:xfrm>
            <a:off x="965200" y="1325373"/>
            <a:ext cx="10261600" cy="4207255"/>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Footer Placeholder 1">
            <a:extLst>
              <a:ext uri="{FF2B5EF4-FFF2-40B4-BE49-F238E27FC236}">
                <a16:creationId xmlns:a16="http://schemas.microsoft.com/office/drawing/2014/main" id="{3A3C00FC-CBF9-40D2-B7FE-1742F8995FDA}"/>
              </a:ext>
            </a:extLst>
          </p:cNvPr>
          <p:cNvSpPr>
            <a:spLocks noGrp="1"/>
          </p:cNvSpPr>
          <p:nvPr>
            <p:ph type="ftr" sz="quarter" idx="11"/>
          </p:nvPr>
        </p:nvSpPr>
        <p:spPr/>
        <p:txBody>
          <a:bodyPr/>
          <a:lstStyle/>
          <a:p>
            <a:pPr>
              <a:spcAft>
                <a:spcPts val="600"/>
              </a:spcAft>
            </a:pPr>
            <a:r>
              <a:rPr lang="en-US"/>
              <a:t>Copyright @ 2021 IQbusiness</a:t>
            </a:r>
          </a:p>
        </p:txBody>
      </p:sp>
    </p:spTree>
    <p:extLst>
      <p:ext uri="{BB962C8B-B14F-4D97-AF65-F5344CB8AC3E}">
        <p14:creationId xmlns:p14="http://schemas.microsoft.com/office/powerpoint/2010/main" val="5767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5CCDA-0D85-4C92-92E6-495CE4FCDB73}"/>
              </a:ext>
            </a:extLst>
          </p:cNvPr>
          <p:cNvSpPr>
            <a:spLocks noGrp="1"/>
          </p:cNvSpPr>
          <p:nvPr>
            <p:ph type="title"/>
          </p:nvPr>
        </p:nvSpPr>
        <p:spPr>
          <a:xfrm>
            <a:off x="1143000" y="844546"/>
            <a:ext cx="9906000" cy="823912"/>
          </a:xfrm>
          <a:prstGeom prst="roundRect">
            <a:avLst/>
          </a:prstGeom>
          <a:solidFill>
            <a:schemeClr val="tx1"/>
          </a:solidFill>
        </p:spPr>
        <p:txBody>
          <a:bodyPr/>
          <a:lstStyle/>
          <a:p>
            <a:pPr algn="ctr"/>
            <a:r>
              <a:rPr lang="en-US" dirty="0">
                <a:solidFill>
                  <a:schemeClr val="bg1"/>
                </a:solidFill>
              </a:rPr>
              <a:t>Errors in training</a:t>
            </a:r>
          </a:p>
        </p:txBody>
      </p:sp>
      <p:sp>
        <p:nvSpPr>
          <p:cNvPr id="3" name="Text Placeholder 2">
            <a:extLst>
              <a:ext uri="{FF2B5EF4-FFF2-40B4-BE49-F238E27FC236}">
                <a16:creationId xmlns:a16="http://schemas.microsoft.com/office/drawing/2014/main" id="{77B4C88E-2CDB-4990-80D6-4CA0D27A0228}"/>
              </a:ext>
            </a:extLst>
          </p:cNvPr>
          <p:cNvSpPr>
            <a:spLocks noGrp="1"/>
          </p:cNvSpPr>
          <p:nvPr>
            <p:ph type="body" idx="1"/>
          </p:nvPr>
        </p:nvSpPr>
        <p:spPr>
          <a:xfrm>
            <a:off x="1370019" y="1884361"/>
            <a:ext cx="4649783" cy="823912"/>
          </a:xfrm>
        </p:spPr>
        <p:txBody>
          <a:bodyPr/>
          <a:lstStyle/>
          <a:p>
            <a:r>
              <a:rPr lang="en-US" b="1" u="sng" dirty="0"/>
              <a:t>overfitting</a:t>
            </a:r>
          </a:p>
        </p:txBody>
      </p:sp>
      <p:sp>
        <p:nvSpPr>
          <p:cNvPr id="4" name="Content Placeholder 3">
            <a:extLst>
              <a:ext uri="{FF2B5EF4-FFF2-40B4-BE49-F238E27FC236}">
                <a16:creationId xmlns:a16="http://schemas.microsoft.com/office/drawing/2014/main" id="{DD6EACA1-2529-4BB3-B2EC-9A22571C4F7E}"/>
              </a:ext>
            </a:extLst>
          </p:cNvPr>
          <p:cNvSpPr>
            <a:spLocks noGrp="1"/>
          </p:cNvSpPr>
          <p:nvPr>
            <p:ph sz="half" idx="2"/>
          </p:nvPr>
        </p:nvSpPr>
        <p:spPr>
          <a:xfrm>
            <a:off x="1141410" y="2708272"/>
            <a:ext cx="4878391" cy="2717801"/>
          </a:xfrm>
        </p:spPr>
        <p:txBody>
          <a:bodyPr>
            <a:normAutofit fontScale="92500" lnSpcReduction="20000"/>
          </a:bodyPr>
          <a:lstStyle/>
          <a:p>
            <a:r>
              <a:rPr lang="en-US" dirty="0"/>
              <a:t>Model is trained on seen data and not unseen data</a:t>
            </a:r>
          </a:p>
          <a:p>
            <a:r>
              <a:rPr lang="en-US" dirty="0"/>
              <a:t>If overfit, it would have low accuracy when presented with new data</a:t>
            </a:r>
          </a:p>
          <a:p>
            <a:r>
              <a:rPr lang="en-US" dirty="0"/>
              <a:t>This is why we use a training set</a:t>
            </a:r>
          </a:p>
        </p:txBody>
      </p:sp>
      <p:sp>
        <p:nvSpPr>
          <p:cNvPr id="5" name="Text Placeholder 4">
            <a:extLst>
              <a:ext uri="{FF2B5EF4-FFF2-40B4-BE49-F238E27FC236}">
                <a16:creationId xmlns:a16="http://schemas.microsoft.com/office/drawing/2014/main" id="{DBEDB0C2-61EC-45C6-9C51-64C82A0292B5}"/>
              </a:ext>
            </a:extLst>
          </p:cNvPr>
          <p:cNvSpPr>
            <a:spLocks noGrp="1"/>
          </p:cNvSpPr>
          <p:nvPr>
            <p:ph type="body" sz="quarter" idx="3"/>
          </p:nvPr>
        </p:nvSpPr>
        <p:spPr>
          <a:xfrm>
            <a:off x="6400808" y="1884360"/>
            <a:ext cx="4646602" cy="823912"/>
          </a:xfrm>
        </p:spPr>
        <p:txBody>
          <a:bodyPr/>
          <a:lstStyle/>
          <a:p>
            <a:r>
              <a:rPr lang="en-US" b="1" u="sng" dirty="0"/>
              <a:t>Loss Functions:</a:t>
            </a:r>
          </a:p>
        </p:txBody>
      </p:sp>
      <p:sp>
        <p:nvSpPr>
          <p:cNvPr id="6" name="Content Placeholder 5">
            <a:extLst>
              <a:ext uri="{FF2B5EF4-FFF2-40B4-BE49-F238E27FC236}">
                <a16:creationId xmlns:a16="http://schemas.microsoft.com/office/drawing/2014/main" id="{E7741B71-59B1-43AD-BD01-142222DA6F8A}"/>
              </a:ext>
            </a:extLst>
          </p:cNvPr>
          <p:cNvSpPr>
            <a:spLocks noGrp="1"/>
          </p:cNvSpPr>
          <p:nvPr>
            <p:ph sz="quarter" idx="4"/>
          </p:nvPr>
        </p:nvSpPr>
        <p:spPr>
          <a:xfrm>
            <a:off x="6172200" y="2708272"/>
            <a:ext cx="4875210" cy="3175003"/>
          </a:xfrm>
        </p:spPr>
        <p:txBody>
          <a:bodyPr>
            <a:normAutofit fontScale="92500" lnSpcReduction="20000"/>
          </a:bodyPr>
          <a:lstStyle/>
          <a:p>
            <a:r>
              <a:rPr lang="en-US" dirty="0"/>
              <a:t>Measure how well a model fits the data</a:t>
            </a:r>
          </a:p>
          <a:p>
            <a:r>
              <a:rPr lang="en-US" dirty="0"/>
              <a:t>Distance from line to point</a:t>
            </a:r>
          </a:p>
          <a:p>
            <a:r>
              <a:rPr lang="en-US" dirty="0"/>
              <a:t>Calculate for all points</a:t>
            </a:r>
          </a:p>
          <a:p>
            <a:r>
              <a:rPr lang="en-US" dirty="0"/>
              <a:t>Take an average</a:t>
            </a:r>
          </a:p>
          <a:p>
            <a:r>
              <a:rPr lang="en-US" dirty="0"/>
              <a:t>Aim to minimize with an optimizer</a:t>
            </a:r>
          </a:p>
          <a:p>
            <a:r>
              <a:rPr lang="en-US" dirty="0"/>
              <a:t>Typical loss function: mean-squared error (MSE)</a:t>
            </a:r>
          </a:p>
        </p:txBody>
      </p:sp>
      <p:sp>
        <p:nvSpPr>
          <p:cNvPr id="7" name="Footer Placeholder 6">
            <a:extLst>
              <a:ext uri="{FF2B5EF4-FFF2-40B4-BE49-F238E27FC236}">
                <a16:creationId xmlns:a16="http://schemas.microsoft.com/office/drawing/2014/main" id="{DF8D3137-45A1-48C7-B4CF-8244A1DFDA76}"/>
              </a:ext>
            </a:extLst>
          </p:cNvPr>
          <p:cNvSpPr>
            <a:spLocks noGrp="1"/>
          </p:cNvSpPr>
          <p:nvPr>
            <p:ph type="ftr" sz="quarter" idx="11"/>
          </p:nvPr>
        </p:nvSpPr>
        <p:spPr/>
        <p:txBody>
          <a:bodyPr/>
          <a:lstStyle/>
          <a:p>
            <a:r>
              <a:rPr lang="en-US"/>
              <a:t>Copyright @ 2021 IQbusiness</a:t>
            </a:r>
            <a:endParaRPr lang="en-US" dirty="0"/>
          </a:p>
        </p:txBody>
      </p:sp>
    </p:spTree>
    <p:extLst>
      <p:ext uri="{BB962C8B-B14F-4D97-AF65-F5344CB8AC3E}">
        <p14:creationId xmlns:p14="http://schemas.microsoft.com/office/powerpoint/2010/main" val="1334817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CB938-F4CD-46D7-B9FE-5E57B8C557AE}"/>
              </a:ext>
            </a:extLst>
          </p:cNvPr>
          <p:cNvSpPr>
            <a:spLocks noGrp="1"/>
          </p:cNvSpPr>
          <p:nvPr>
            <p:ph type="title"/>
          </p:nvPr>
        </p:nvSpPr>
        <p:spPr>
          <a:xfrm>
            <a:off x="6569957" y="618518"/>
            <a:ext cx="4747088" cy="1183295"/>
          </a:xfrm>
        </p:spPr>
        <p:txBody>
          <a:bodyPr vert="horz" lIns="91440" tIns="45720" rIns="91440" bIns="45720" rtlCol="0" anchor="ctr">
            <a:normAutofit/>
          </a:bodyPr>
          <a:lstStyle/>
          <a:p>
            <a:pPr algn="ctr"/>
            <a:r>
              <a:rPr lang="en-US" dirty="0"/>
              <a:t>Artificial Neurons</a:t>
            </a:r>
          </a:p>
        </p:txBody>
      </p:sp>
      <p:pic>
        <p:nvPicPr>
          <p:cNvPr id="7170" name="Picture 2" descr="Artificial Neuron model | Download Scientific Diagram">
            <a:extLst>
              <a:ext uri="{FF2B5EF4-FFF2-40B4-BE49-F238E27FC236}">
                <a16:creationId xmlns:a16="http://schemas.microsoft.com/office/drawing/2014/main" id="{06F6E1BD-E649-4883-A635-6F2AE5B5FF0F}"/>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tretch>
            <a:fillRect/>
          </a:stretch>
        </p:blipFill>
        <p:spPr bwMode="auto">
          <a:xfrm>
            <a:off x="1118988" y="2214191"/>
            <a:ext cx="4635583" cy="243368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CF4CD7D3-11AF-42D7-BF22-F8F961EBD080}"/>
              </a:ext>
            </a:extLst>
          </p:cNvPr>
          <p:cNvSpPr>
            <a:spLocks noGrp="1"/>
          </p:cNvSpPr>
          <p:nvPr>
            <p:ph sz="quarter" idx="4"/>
          </p:nvPr>
        </p:nvSpPr>
        <p:spPr>
          <a:xfrm>
            <a:off x="6579483" y="1903006"/>
            <a:ext cx="4747087" cy="4346576"/>
          </a:xfrm>
        </p:spPr>
        <p:txBody>
          <a:bodyPr vert="horz" lIns="91440" tIns="45720" rIns="91440" bIns="45720" rtlCol="0">
            <a:noAutofit/>
          </a:bodyPr>
          <a:lstStyle/>
          <a:p>
            <a:pPr>
              <a:lnSpc>
                <a:spcPct val="110000"/>
              </a:lnSpc>
            </a:pPr>
            <a:r>
              <a:rPr lang="en-US" sz="1600" dirty="0"/>
              <a:t>Inspired by biological neurons</a:t>
            </a:r>
          </a:p>
          <a:p>
            <a:pPr>
              <a:lnSpc>
                <a:spcPct val="110000"/>
              </a:lnSpc>
            </a:pPr>
            <a:r>
              <a:rPr lang="en-US" sz="1600" dirty="0"/>
              <a:t>Basic building block of ANN is the artificial neuron</a:t>
            </a:r>
          </a:p>
          <a:p>
            <a:pPr>
              <a:lnSpc>
                <a:spcPct val="110000"/>
              </a:lnSpc>
            </a:pPr>
            <a:r>
              <a:rPr lang="en-US" sz="1600" dirty="0"/>
              <a:t>There can be any number of inputs</a:t>
            </a:r>
          </a:p>
          <a:p>
            <a:pPr>
              <a:lnSpc>
                <a:spcPct val="110000"/>
              </a:lnSpc>
            </a:pPr>
            <a:r>
              <a:rPr lang="en-US" sz="1600" dirty="0"/>
              <a:t>For the first input, we multiply the raw input, x1, by weight, w1</a:t>
            </a:r>
          </a:p>
          <a:p>
            <a:pPr>
              <a:lnSpc>
                <a:spcPct val="110000"/>
              </a:lnSpc>
            </a:pPr>
            <a:r>
              <a:rPr lang="en-US" sz="1600" dirty="0"/>
              <a:t>We do the same for all inputs, which are summed, and a bias added</a:t>
            </a:r>
          </a:p>
          <a:p>
            <a:pPr>
              <a:lnSpc>
                <a:spcPct val="110000"/>
              </a:lnSpc>
            </a:pPr>
            <a:r>
              <a:rPr lang="en-US" sz="1600" dirty="0"/>
              <a:t>We pass the result through what is know as an activation / transfer function</a:t>
            </a:r>
          </a:p>
          <a:p>
            <a:pPr>
              <a:lnSpc>
                <a:spcPct val="110000"/>
              </a:lnSpc>
            </a:pPr>
            <a:r>
              <a:rPr lang="en-US" sz="1600" dirty="0"/>
              <a:t>Traditionally the activation function is based on a threshold (step function)</a:t>
            </a:r>
          </a:p>
          <a:p>
            <a:pPr>
              <a:lnSpc>
                <a:spcPct val="110000"/>
              </a:lnSpc>
            </a:pPr>
            <a:r>
              <a:rPr lang="en-US" sz="1600" dirty="0"/>
              <a:t>Modern networks have smoother functions such as </a:t>
            </a:r>
            <a:r>
              <a:rPr lang="en-US" sz="1600" dirty="0" err="1"/>
              <a:t>Sigmoids</a:t>
            </a:r>
            <a:endParaRPr lang="en-US" sz="1600" dirty="0"/>
          </a:p>
        </p:txBody>
      </p:sp>
      <p:sp>
        <p:nvSpPr>
          <p:cNvPr id="7" name="Footer Placeholder 6">
            <a:extLst>
              <a:ext uri="{FF2B5EF4-FFF2-40B4-BE49-F238E27FC236}">
                <a16:creationId xmlns:a16="http://schemas.microsoft.com/office/drawing/2014/main" id="{45272538-5D32-490C-AB38-4076C54DA1BB}"/>
              </a:ext>
            </a:extLst>
          </p:cNvPr>
          <p:cNvSpPr>
            <a:spLocks noGrp="1"/>
          </p:cNvSpPr>
          <p:nvPr>
            <p:ph type="ftr" sz="quarter" idx="11"/>
          </p:nvPr>
        </p:nvSpPr>
        <p:spPr>
          <a:xfrm>
            <a:off x="1141411" y="6309360"/>
            <a:ext cx="6239309" cy="365125"/>
          </a:xfrm>
        </p:spPr>
        <p:txBody>
          <a:bodyPr vert="horz" lIns="91440" tIns="45720" rIns="91440" bIns="45720" rtlCol="0" anchor="ctr">
            <a:normAutofit/>
          </a:bodyPr>
          <a:lstStyle/>
          <a:p>
            <a:pPr defTabSz="914400">
              <a:spcAft>
                <a:spcPts val="600"/>
              </a:spcAft>
            </a:pPr>
            <a:r>
              <a:rPr lang="en-US" kern="1200" cap="all" baseline="0">
                <a:solidFill>
                  <a:schemeClr val="tx1">
                    <a:tint val="75000"/>
                  </a:schemeClr>
                </a:solidFill>
                <a:latin typeface="+mn-lt"/>
                <a:ea typeface="+mn-ea"/>
                <a:cs typeface="+mn-cs"/>
              </a:rPr>
              <a:t>Copyright @ 2021 IQbusiness</a:t>
            </a:r>
          </a:p>
        </p:txBody>
      </p:sp>
    </p:spTree>
    <p:extLst>
      <p:ext uri="{BB962C8B-B14F-4D97-AF65-F5344CB8AC3E}">
        <p14:creationId xmlns:p14="http://schemas.microsoft.com/office/powerpoint/2010/main" val="42599975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CB938-F4CD-46D7-B9FE-5E57B8C557AE}"/>
              </a:ext>
            </a:extLst>
          </p:cNvPr>
          <p:cNvSpPr>
            <a:spLocks noGrp="1"/>
          </p:cNvSpPr>
          <p:nvPr>
            <p:ph type="title"/>
          </p:nvPr>
        </p:nvSpPr>
        <p:spPr>
          <a:xfrm>
            <a:off x="5128643" y="618518"/>
            <a:ext cx="6188402" cy="992795"/>
          </a:xfrm>
        </p:spPr>
        <p:txBody>
          <a:bodyPr vert="horz" lIns="91440" tIns="45720" rIns="91440" bIns="45720" rtlCol="0" anchor="ctr">
            <a:normAutofit/>
          </a:bodyPr>
          <a:lstStyle/>
          <a:p>
            <a:pPr algn="ctr"/>
            <a:r>
              <a:rPr lang="en-US" dirty="0"/>
              <a:t>Neural Network Structure</a:t>
            </a:r>
          </a:p>
        </p:txBody>
      </p:sp>
      <p:pic>
        <p:nvPicPr>
          <p:cNvPr id="1028" name="Picture 4" descr="Artificial neural networks improve and simplify intensive care mortality  prognostication: a national cohort study of 217,289 first-time intensive  care unit admissions | Journal of Intensive Care | Full Text">
            <a:extLst>
              <a:ext uri="{FF2B5EF4-FFF2-40B4-BE49-F238E27FC236}">
                <a16:creationId xmlns:a16="http://schemas.microsoft.com/office/drawing/2014/main" id="{802E1CE4-5BB4-48F4-B629-E12AF5AE3DC9}"/>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tretch>
            <a:fillRect/>
          </a:stretch>
        </p:blipFill>
        <p:spPr bwMode="auto">
          <a:xfrm>
            <a:off x="889260" y="2526633"/>
            <a:ext cx="3653352" cy="179927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1081" name="Content Placeholder 5">
            <a:extLst>
              <a:ext uri="{FF2B5EF4-FFF2-40B4-BE49-F238E27FC236}">
                <a16:creationId xmlns:a16="http://schemas.microsoft.com/office/drawing/2014/main" id="{CF4CD7D3-11AF-42D7-BF22-F8F961EBD080}"/>
              </a:ext>
            </a:extLst>
          </p:cNvPr>
          <p:cNvSpPr>
            <a:spLocks noGrp="1"/>
          </p:cNvSpPr>
          <p:nvPr>
            <p:ph sz="quarter" idx="4"/>
          </p:nvPr>
        </p:nvSpPr>
        <p:spPr>
          <a:xfrm>
            <a:off x="5128643" y="1435101"/>
            <a:ext cx="6188402" cy="4356100"/>
          </a:xfrm>
        </p:spPr>
        <p:txBody>
          <a:bodyPr vert="horz" lIns="91440" tIns="45720" rIns="91440" bIns="45720" rtlCol="0">
            <a:noAutofit/>
          </a:bodyPr>
          <a:lstStyle/>
          <a:p>
            <a:pPr>
              <a:lnSpc>
                <a:spcPct val="110000"/>
              </a:lnSpc>
            </a:pPr>
            <a:r>
              <a:rPr lang="en-US" sz="1400" dirty="0"/>
              <a:t>A neuron on its own does not work well, but combining them in a network does</a:t>
            </a:r>
          </a:p>
          <a:p>
            <a:pPr>
              <a:lnSpc>
                <a:spcPct val="110000"/>
              </a:lnSpc>
            </a:pPr>
            <a:r>
              <a:rPr lang="en-US" sz="1400" dirty="0"/>
              <a:t>To construct a network, the neurons/nodes are arranged in layers placed in sequence</a:t>
            </a:r>
          </a:p>
          <a:p>
            <a:pPr>
              <a:lnSpc>
                <a:spcPct val="110000"/>
              </a:lnSpc>
            </a:pPr>
            <a:r>
              <a:rPr lang="en-US" sz="1400" dirty="0"/>
              <a:t>A neural network can have any number of layers</a:t>
            </a:r>
          </a:p>
          <a:p>
            <a:pPr>
              <a:lnSpc>
                <a:spcPct val="110000"/>
              </a:lnSpc>
            </a:pPr>
            <a:r>
              <a:rPr lang="en-US" sz="1400" dirty="0"/>
              <a:t>Common to have an input layer, an output layer and hidden layers between</a:t>
            </a:r>
          </a:p>
          <a:p>
            <a:pPr>
              <a:lnSpc>
                <a:spcPct val="110000"/>
              </a:lnSpc>
            </a:pPr>
            <a:r>
              <a:rPr lang="en-US" sz="1400" dirty="0"/>
              <a:t>When using the network for prediction, we only deal with the input and output layers</a:t>
            </a:r>
          </a:p>
          <a:p>
            <a:pPr>
              <a:lnSpc>
                <a:spcPct val="110000"/>
              </a:lnSpc>
            </a:pPr>
            <a:r>
              <a:rPr lang="en-US" sz="1400" dirty="0"/>
              <a:t>We feed input into nodes of input layer, feed forward and let the output of the final layer be the output of the network</a:t>
            </a:r>
          </a:p>
          <a:p>
            <a:pPr>
              <a:lnSpc>
                <a:spcPct val="110000"/>
              </a:lnSpc>
            </a:pPr>
            <a:r>
              <a:rPr lang="en-US" sz="1400" dirty="0"/>
              <a:t>When training the network, we compare the output values to the expected labels / data</a:t>
            </a:r>
          </a:p>
          <a:p>
            <a:pPr>
              <a:lnSpc>
                <a:spcPct val="110000"/>
              </a:lnSpc>
            </a:pPr>
            <a:r>
              <a:rPr lang="en-US" sz="1400" dirty="0"/>
              <a:t>We use the backpropagation algorithm which works backwards through the layers of the network, updating the parameters of the nodes to minimize the error</a:t>
            </a:r>
          </a:p>
          <a:p>
            <a:pPr>
              <a:lnSpc>
                <a:spcPct val="110000"/>
              </a:lnSpc>
            </a:pPr>
            <a:r>
              <a:rPr lang="en-US" sz="1400" dirty="0"/>
              <a:t>Parameters being updated are weights and biases</a:t>
            </a:r>
          </a:p>
        </p:txBody>
      </p:sp>
      <p:sp>
        <p:nvSpPr>
          <p:cNvPr id="7" name="Footer Placeholder 6">
            <a:extLst>
              <a:ext uri="{FF2B5EF4-FFF2-40B4-BE49-F238E27FC236}">
                <a16:creationId xmlns:a16="http://schemas.microsoft.com/office/drawing/2014/main" id="{45272538-5D32-490C-AB38-4076C54DA1BB}"/>
              </a:ext>
            </a:extLst>
          </p:cNvPr>
          <p:cNvSpPr>
            <a:spLocks noGrp="1"/>
          </p:cNvSpPr>
          <p:nvPr>
            <p:ph type="ftr" sz="quarter" idx="11"/>
          </p:nvPr>
        </p:nvSpPr>
        <p:spPr>
          <a:xfrm>
            <a:off x="1141411" y="6309360"/>
            <a:ext cx="6239309" cy="365125"/>
          </a:xfrm>
        </p:spPr>
        <p:txBody>
          <a:bodyPr vert="horz" lIns="91440" tIns="45720" rIns="91440" bIns="45720" rtlCol="0" anchor="ctr">
            <a:normAutofit/>
          </a:bodyPr>
          <a:lstStyle/>
          <a:p>
            <a:pPr defTabSz="914400">
              <a:spcAft>
                <a:spcPts val="600"/>
              </a:spcAft>
            </a:pPr>
            <a:r>
              <a:rPr lang="en-US" kern="1200" cap="all" baseline="0" dirty="0">
                <a:solidFill>
                  <a:schemeClr val="tx1">
                    <a:tint val="75000"/>
                  </a:schemeClr>
                </a:solidFill>
                <a:latin typeface="+mn-lt"/>
                <a:ea typeface="+mn-ea"/>
                <a:cs typeface="+mn-cs"/>
              </a:rPr>
              <a:t>Copyright @ </a:t>
            </a:r>
            <a:r>
              <a:rPr lang="en-US" kern="1200" cap="all" baseline="0">
                <a:solidFill>
                  <a:schemeClr val="tx1">
                    <a:tint val="75000"/>
                  </a:schemeClr>
                </a:solidFill>
                <a:latin typeface="+mn-lt"/>
                <a:ea typeface="+mn-ea"/>
                <a:cs typeface="+mn-cs"/>
              </a:rPr>
              <a:t>2021 IQbusiness</a:t>
            </a:r>
            <a:endParaRPr lang="en-US" kern="1200" cap="all" baseline="0" dirty="0">
              <a:solidFill>
                <a:schemeClr val="tx1">
                  <a:tint val="75000"/>
                </a:schemeClr>
              </a:solidFill>
              <a:latin typeface="+mn-lt"/>
              <a:ea typeface="+mn-ea"/>
              <a:cs typeface="+mn-cs"/>
            </a:endParaRPr>
          </a:p>
        </p:txBody>
      </p:sp>
    </p:spTree>
    <p:extLst>
      <p:ext uri="{BB962C8B-B14F-4D97-AF65-F5344CB8AC3E}">
        <p14:creationId xmlns:p14="http://schemas.microsoft.com/office/powerpoint/2010/main" val="41107789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BB1C98B-3CAC-4ABB-8EFE-66C7A53554B1}"/>
              </a:ext>
            </a:extLst>
          </p:cNvPr>
          <p:cNvSpPr/>
          <p:nvPr/>
        </p:nvSpPr>
        <p:spPr>
          <a:xfrm>
            <a:off x="477012" y="480060"/>
            <a:ext cx="11237976" cy="5897880"/>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hlinkClick r:id="rId3"/>
            <a:extLst>
              <a:ext uri="{FF2B5EF4-FFF2-40B4-BE49-F238E27FC236}">
                <a16:creationId xmlns:a16="http://schemas.microsoft.com/office/drawing/2014/main" id="{E0AA0743-6778-4497-94DC-708B66A3EA2E}"/>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923284" y="643467"/>
            <a:ext cx="4345431" cy="5571066"/>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a:extLst>
              <a:ext uri="{FF2B5EF4-FFF2-40B4-BE49-F238E27FC236}">
                <a16:creationId xmlns:a16="http://schemas.microsoft.com/office/drawing/2014/main" id="{9586899A-18A8-4345-87C5-F91C1F6EE681}"/>
              </a:ext>
            </a:extLst>
          </p:cNvPr>
          <p:cNvSpPr>
            <a:spLocks noGrp="1"/>
          </p:cNvSpPr>
          <p:nvPr>
            <p:ph type="ftr" sz="quarter" idx="11"/>
          </p:nvPr>
        </p:nvSpPr>
        <p:spPr>
          <a:xfrm>
            <a:off x="1141411" y="6307819"/>
            <a:ext cx="6239309" cy="365125"/>
          </a:xfrm>
        </p:spPr>
        <p:txBody>
          <a:bodyPr>
            <a:normAutofit/>
          </a:bodyPr>
          <a:lstStyle/>
          <a:p>
            <a:pPr>
              <a:spcAft>
                <a:spcPts val="600"/>
              </a:spcAft>
            </a:pPr>
            <a:r>
              <a:rPr lang="en-US">
                <a:solidFill>
                  <a:schemeClr val="bg1"/>
                </a:solidFill>
              </a:rPr>
              <a:t>Copyright @ 2021 IQbusiness</a:t>
            </a:r>
          </a:p>
        </p:txBody>
      </p:sp>
    </p:spTree>
    <p:extLst>
      <p:ext uri="{BB962C8B-B14F-4D97-AF65-F5344CB8AC3E}">
        <p14:creationId xmlns:p14="http://schemas.microsoft.com/office/powerpoint/2010/main" val="327773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2F8E1A6A-B0C8-47EA-82B1-FA7B01CC79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a:extLst>
              <a:ext uri="{FF2B5EF4-FFF2-40B4-BE49-F238E27FC236}">
                <a16:creationId xmlns:a16="http://schemas.microsoft.com/office/drawing/2014/main" id="{143B0E40-E8ED-4DA0-A87C-9C291183F3C3}"/>
              </a:ext>
            </a:extLst>
          </p:cNvPr>
          <p:cNvSpPr>
            <a:spLocks noGrp="1"/>
          </p:cNvSpPr>
          <p:nvPr>
            <p:ph type="ftr" sz="quarter" idx="11"/>
          </p:nvPr>
        </p:nvSpPr>
        <p:spPr/>
        <p:txBody>
          <a:bodyPr>
            <a:normAutofit/>
          </a:bodyPr>
          <a:lstStyle/>
          <a:p>
            <a:pPr>
              <a:spcAft>
                <a:spcPts val="600"/>
              </a:spcAft>
            </a:pPr>
            <a:r>
              <a:rPr lang="en-US">
                <a:solidFill>
                  <a:srgbClr val="FFFFFF"/>
                </a:solidFill>
              </a:rPr>
              <a:t>Copyright @ 2021 IQbusiness</a:t>
            </a:r>
          </a:p>
        </p:txBody>
      </p:sp>
      <p:sp>
        <p:nvSpPr>
          <p:cNvPr id="3" name="TextBox 2">
            <a:extLst>
              <a:ext uri="{FF2B5EF4-FFF2-40B4-BE49-F238E27FC236}">
                <a16:creationId xmlns:a16="http://schemas.microsoft.com/office/drawing/2014/main" id="{015CAFC0-F969-4EB5-AD8C-432A220227FE}"/>
              </a:ext>
            </a:extLst>
          </p:cNvPr>
          <p:cNvSpPr txBox="1"/>
          <p:nvPr/>
        </p:nvSpPr>
        <p:spPr>
          <a:xfrm>
            <a:off x="5677360" y="5273675"/>
            <a:ext cx="837280" cy="369332"/>
          </a:xfrm>
          <a:prstGeom prst="rect">
            <a:avLst/>
          </a:prstGeom>
          <a:noFill/>
        </p:spPr>
        <p:txBody>
          <a:bodyPr wrap="none" rtlCol="0">
            <a:spAutoFit/>
          </a:bodyPr>
          <a:lstStyle/>
          <a:p>
            <a:r>
              <a:rPr lang="en-US" dirty="0">
                <a:solidFill>
                  <a:schemeClr val="bg1"/>
                </a:solidFill>
              </a:rPr>
              <a:t>(again)</a:t>
            </a:r>
          </a:p>
        </p:txBody>
      </p:sp>
    </p:spTree>
    <p:extLst>
      <p:ext uri="{BB962C8B-B14F-4D97-AF65-F5344CB8AC3E}">
        <p14:creationId xmlns:p14="http://schemas.microsoft.com/office/powerpoint/2010/main" val="32236342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F2DA5-CEC8-4E3B-8ED4-0AF7ABCE2424}"/>
              </a:ext>
            </a:extLst>
          </p:cNvPr>
          <p:cNvSpPr>
            <a:spLocks noGrp="1"/>
          </p:cNvSpPr>
          <p:nvPr>
            <p:ph type="title"/>
          </p:nvPr>
        </p:nvSpPr>
        <p:spPr>
          <a:xfrm>
            <a:off x="1141413" y="609600"/>
            <a:ext cx="9905998" cy="798095"/>
          </a:xfrm>
          <a:prstGeom prst="roundRect">
            <a:avLst/>
          </a:prstGeom>
          <a:solidFill>
            <a:schemeClr val="tx1"/>
          </a:solidFill>
        </p:spPr>
        <p:txBody>
          <a:bodyPr/>
          <a:lstStyle/>
          <a:p>
            <a:pPr algn="ctr"/>
            <a:r>
              <a:rPr lang="en-US" dirty="0">
                <a:solidFill>
                  <a:schemeClr val="bg1"/>
                </a:solidFill>
              </a:rPr>
              <a:t>My First </a:t>
            </a:r>
            <a:r>
              <a:rPr lang="en-US" dirty="0" err="1">
                <a:solidFill>
                  <a:schemeClr val="bg1"/>
                </a:solidFill>
              </a:rPr>
              <a:t>TensorFlow.Js</a:t>
            </a:r>
            <a:r>
              <a:rPr lang="en-US" dirty="0">
                <a:solidFill>
                  <a:schemeClr val="bg1"/>
                </a:solidFill>
              </a:rPr>
              <a:t> Application</a:t>
            </a:r>
          </a:p>
        </p:txBody>
      </p:sp>
      <p:sp>
        <p:nvSpPr>
          <p:cNvPr id="3" name="Text Placeholder 2">
            <a:extLst>
              <a:ext uri="{FF2B5EF4-FFF2-40B4-BE49-F238E27FC236}">
                <a16:creationId xmlns:a16="http://schemas.microsoft.com/office/drawing/2014/main" id="{5767279B-5258-4AE0-8C95-29273011888A}"/>
              </a:ext>
            </a:extLst>
          </p:cNvPr>
          <p:cNvSpPr>
            <a:spLocks noGrp="1"/>
          </p:cNvSpPr>
          <p:nvPr>
            <p:ph type="body" idx="1"/>
          </p:nvPr>
        </p:nvSpPr>
        <p:spPr>
          <a:xfrm>
            <a:off x="1141410" y="1634847"/>
            <a:ext cx="3196899" cy="685800"/>
          </a:xfrm>
        </p:spPr>
        <p:txBody>
          <a:bodyPr/>
          <a:lstStyle/>
          <a:p>
            <a:r>
              <a:rPr lang="en-US" dirty="0"/>
              <a:t>Install TFJS</a:t>
            </a:r>
          </a:p>
        </p:txBody>
      </p:sp>
      <p:sp>
        <p:nvSpPr>
          <p:cNvPr id="4" name="Text Placeholder 3">
            <a:extLst>
              <a:ext uri="{FF2B5EF4-FFF2-40B4-BE49-F238E27FC236}">
                <a16:creationId xmlns:a16="http://schemas.microsoft.com/office/drawing/2014/main" id="{2332C29B-7879-4F82-A539-D018497B2625}"/>
              </a:ext>
            </a:extLst>
          </p:cNvPr>
          <p:cNvSpPr>
            <a:spLocks noGrp="1"/>
          </p:cNvSpPr>
          <p:nvPr>
            <p:ph type="body" sz="half" idx="15"/>
          </p:nvPr>
        </p:nvSpPr>
        <p:spPr>
          <a:xfrm>
            <a:off x="1127918" y="2469711"/>
            <a:ext cx="3208735" cy="3321488"/>
          </a:xfrm>
        </p:spPr>
        <p:txBody>
          <a:bodyPr>
            <a:normAutofit/>
          </a:bodyPr>
          <a:lstStyle/>
          <a:p>
            <a:pPr marL="285750" indent="-285750">
              <a:buFont typeface="Arial" panose="020B0604020202020204" pitchFamily="34" charset="0"/>
              <a:buChar char="•"/>
            </a:pPr>
            <a:r>
              <a:rPr lang="en-US" sz="1800" dirty="0">
                <a:hlinkClick r:id="rId3"/>
              </a:rPr>
              <a:t>Only prerequisite is VS Code</a:t>
            </a:r>
            <a:endParaRPr lang="en-US" sz="1800" dirty="0"/>
          </a:p>
          <a:p>
            <a:pPr marL="285750" indent="-285750">
              <a:buFont typeface="Arial" panose="020B0604020202020204" pitchFamily="34" charset="0"/>
              <a:buChar char="•"/>
            </a:pPr>
            <a:r>
              <a:rPr lang="en-US" sz="1800" dirty="0"/>
              <a:t>Three ways to download TFJS</a:t>
            </a:r>
          </a:p>
          <a:p>
            <a:pPr marL="742950" lvl="1" indent="-285750">
              <a:buFont typeface="Arial" panose="020B0604020202020204" pitchFamily="34" charset="0"/>
              <a:buChar char="•"/>
            </a:pPr>
            <a:r>
              <a:rPr lang="en-US" sz="1600" dirty="0">
                <a:hlinkClick r:id="rId4"/>
              </a:rPr>
              <a:t>Best – grab the CDN from the website</a:t>
            </a:r>
            <a:endParaRPr lang="en-US" sz="1600" dirty="0"/>
          </a:p>
          <a:p>
            <a:pPr marL="742950" lvl="1" indent="-285750">
              <a:buFont typeface="Arial" panose="020B0604020202020204" pitchFamily="34" charset="0"/>
              <a:buChar char="•"/>
            </a:pPr>
            <a:r>
              <a:rPr lang="en-US" sz="1600" dirty="0">
                <a:hlinkClick r:id="rId5"/>
              </a:rPr>
              <a:t>Good - Use NPM to download @tensorflow/tfjs</a:t>
            </a:r>
            <a:endParaRPr lang="en-US" sz="1600" dirty="0"/>
          </a:p>
          <a:p>
            <a:pPr marL="742950" lvl="1" indent="-285750">
              <a:buFont typeface="Arial" panose="020B0604020202020204" pitchFamily="34" charset="0"/>
              <a:buChar char="•"/>
            </a:pPr>
            <a:r>
              <a:rPr lang="en-US" sz="1600" dirty="0">
                <a:hlinkClick r:id="rId6"/>
              </a:rPr>
              <a:t>Worst – Download and compile it yourself from </a:t>
            </a:r>
            <a:r>
              <a:rPr lang="en-US" sz="1600" dirty="0" err="1">
                <a:hlinkClick r:id="rId6"/>
              </a:rPr>
              <a:t>Github</a:t>
            </a:r>
            <a:endParaRPr lang="en-US" sz="1600" dirty="0"/>
          </a:p>
        </p:txBody>
      </p:sp>
      <p:sp>
        <p:nvSpPr>
          <p:cNvPr id="5" name="Text Placeholder 4">
            <a:extLst>
              <a:ext uri="{FF2B5EF4-FFF2-40B4-BE49-F238E27FC236}">
                <a16:creationId xmlns:a16="http://schemas.microsoft.com/office/drawing/2014/main" id="{B27641D6-5421-4C6E-86FE-096F2BA958BD}"/>
              </a:ext>
            </a:extLst>
          </p:cNvPr>
          <p:cNvSpPr>
            <a:spLocks noGrp="1"/>
          </p:cNvSpPr>
          <p:nvPr>
            <p:ph type="body" sz="quarter" idx="3"/>
          </p:nvPr>
        </p:nvSpPr>
        <p:spPr>
          <a:xfrm>
            <a:off x="4514766" y="1638019"/>
            <a:ext cx="3184385" cy="685800"/>
          </a:xfrm>
        </p:spPr>
        <p:txBody>
          <a:bodyPr/>
          <a:lstStyle/>
          <a:p>
            <a:r>
              <a:rPr lang="en-US" dirty="0"/>
              <a:t>Create new HTML</a:t>
            </a:r>
          </a:p>
        </p:txBody>
      </p:sp>
      <p:sp>
        <p:nvSpPr>
          <p:cNvPr id="6" name="Text Placeholder 5">
            <a:extLst>
              <a:ext uri="{FF2B5EF4-FFF2-40B4-BE49-F238E27FC236}">
                <a16:creationId xmlns:a16="http://schemas.microsoft.com/office/drawing/2014/main" id="{F5F88D1A-1BCA-464C-9AD5-A473A65A1F47}"/>
              </a:ext>
            </a:extLst>
          </p:cNvPr>
          <p:cNvSpPr>
            <a:spLocks noGrp="1"/>
          </p:cNvSpPr>
          <p:nvPr>
            <p:ph type="body" sz="half" idx="16"/>
          </p:nvPr>
        </p:nvSpPr>
        <p:spPr>
          <a:xfrm>
            <a:off x="4504213" y="2469711"/>
            <a:ext cx="3195830" cy="3324660"/>
          </a:xfrm>
        </p:spPr>
        <p:txBody>
          <a:bodyPr>
            <a:normAutofit/>
          </a:bodyPr>
          <a:lstStyle/>
          <a:p>
            <a:r>
              <a:rPr lang="en-US" dirty="0"/>
              <a:t>1) Create a new HTML file and call it what you want (just as long as it ends with .html of course)</a:t>
            </a:r>
          </a:p>
          <a:p>
            <a:r>
              <a:rPr lang="en-US" dirty="0"/>
              <a:t>2) Populate the meta data (html autocomplete)</a:t>
            </a:r>
          </a:p>
          <a:p>
            <a:r>
              <a:rPr lang="en-US" dirty="0"/>
              <a:t>3) Grab the core CDN tag:</a:t>
            </a:r>
          </a:p>
          <a:p>
            <a:r>
              <a:rPr lang="en-US" dirty="0"/>
              <a:t>  &lt;script </a:t>
            </a:r>
            <a:r>
              <a:rPr lang="en-US" dirty="0" err="1"/>
              <a:t>src</a:t>
            </a:r>
            <a:r>
              <a:rPr lang="en-US" dirty="0"/>
              <a:t>="https://cdn.jsdelivr.net/</a:t>
            </a:r>
            <a:r>
              <a:rPr lang="en-US" dirty="0" err="1"/>
              <a:t>npm</a:t>
            </a:r>
            <a:r>
              <a:rPr lang="en-US" dirty="0"/>
              <a:t>/@tensorflow/tfjs/dist/tf.min.js"&gt;&lt;/script&gt;</a:t>
            </a:r>
          </a:p>
          <a:p>
            <a:r>
              <a:rPr lang="en-US" dirty="0"/>
              <a:t>4) Paste it into the head</a:t>
            </a:r>
          </a:p>
        </p:txBody>
      </p:sp>
      <p:sp>
        <p:nvSpPr>
          <p:cNvPr id="7" name="Text Placeholder 6">
            <a:extLst>
              <a:ext uri="{FF2B5EF4-FFF2-40B4-BE49-F238E27FC236}">
                <a16:creationId xmlns:a16="http://schemas.microsoft.com/office/drawing/2014/main" id="{67906198-4147-44B2-855B-1911A8518C75}"/>
              </a:ext>
            </a:extLst>
          </p:cNvPr>
          <p:cNvSpPr>
            <a:spLocks noGrp="1"/>
          </p:cNvSpPr>
          <p:nvPr>
            <p:ph type="body" sz="quarter" idx="13"/>
          </p:nvPr>
        </p:nvSpPr>
        <p:spPr>
          <a:xfrm>
            <a:off x="7852442" y="1634847"/>
            <a:ext cx="3194968" cy="685800"/>
          </a:xfrm>
        </p:spPr>
        <p:txBody>
          <a:bodyPr/>
          <a:lstStyle/>
          <a:p>
            <a:r>
              <a:rPr lang="en-US" dirty="0"/>
              <a:t>Test </a:t>
            </a:r>
            <a:r>
              <a:rPr lang="en-US" dirty="0" err="1"/>
              <a:t>Tensorflow</a:t>
            </a:r>
            <a:endParaRPr lang="en-US" dirty="0"/>
          </a:p>
        </p:txBody>
      </p:sp>
      <p:sp>
        <p:nvSpPr>
          <p:cNvPr id="8" name="Text Placeholder 7">
            <a:extLst>
              <a:ext uri="{FF2B5EF4-FFF2-40B4-BE49-F238E27FC236}">
                <a16:creationId xmlns:a16="http://schemas.microsoft.com/office/drawing/2014/main" id="{AD0A94B3-C20E-4459-A304-A9E84D41830A}"/>
              </a:ext>
            </a:extLst>
          </p:cNvPr>
          <p:cNvSpPr>
            <a:spLocks noGrp="1"/>
          </p:cNvSpPr>
          <p:nvPr>
            <p:ph type="body" sz="half" idx="17"/>
          </p:nvPr>
        </p:nvSpPr>
        <p:spPr>
          <a:xfrm>
            <a:off x="7852442" y="2466539"/>
            <a:ext cx="3194968" cy="3324660"/>
          </a:xfrm>
        </p:spPr>
        <p:txBody>
          <a:bodyPr/>
          <a:lstStyle/>
          <a:p>
            <a:r>
              <a:rPr lang="en-US" dirty="0"/>
              <a:t>1) Test by running in Chrome and using console to log "</a:t>
            </a:r>
            <a:r>
              <a:rPr lang="en-US" dirty="0" err="1"/>
              <a:t>tf.version</a:t>
            </a:r>
            <a:r>
              <a:rPr lang="en-US" dirty="0"/>
              <a:t>"</a:t>
            </a:r>
          </a:p>
          <a:p>
            <a:r>
              <a:rPr lang="en-US" dirty="0"/>
              <a:t>2) On the </a:t>
            </a:r>
            <a:r>
              <a:rPr lang="en-US" dirty="0" err="1"/>
              <a:t>tensorflow</a:t>
            </a:r>
            <a:r>
              <a:rPr lang="en-US" dirty="0"/>
              <a:t> </a:t>
            </a:r>
            <a:r>
              <a:rPr lang="en-US" dirty="0" err="1"/>
              <a:t>js</a:t>
            </a:r>
            <a:r>
              <a:rPr lang="en-US" dirty="0"/>
              <a:t> website there is a code sample that we're going to grab:</a:t>
            </a:r>
          </a:p>
          <a:p>
            <a:r>
              <a:rPr lang="en-US" dirty="0">
                <a:hlinkClick r:id="rId6"/>
              </a:rPr>
              <a:t>https://github.com/tensorflow/tfjs</a:t>
            </a:r>
            <a:endParaRPr lang="en-US" dirty="0"/>
          </a:p>
          <a:p>
            <a:r>
              <a:rPr lang="en-US" dirty="0"/>
              <a:t>3) Run the sample</a:t>
            </a:r>
          </a:p>
          <a:p>
            <a:r>
              <a:rPr lang="en-US" dirty="0"/>
              <a:t>4) Type "</a:t>
            </a:r>
            <a:r>
              <a:rPr lang="en-US" dirty="0" err="1"/>
              <a:t>tf.getBackend</a:t>
            </a:r>
            <a:r>
              <a:rPr lang="en-US" dirty="0"/>
              <a:t>()" in console</a:t>
            </a:r>
          </a:p>
        </p:txBody>
      </p:sp>
      <p:sp>
        <p:nvSpPr>
          <p:cNvPr id="9" name="Footer Placeholder 8">
            <a:extLst>
              <a:ext uri="{FF2B5EF4-FFF2-40B4-BE49-F238E27FC236}">
                <a16:creationId xmlns:a16="http://schemas.microsoft.com/office/drawing/2014/main" id="{F0CEC06A-E807-4FAA-8BFF-8959FC6510EB}"/>
              </a:ext>
            </a:extLst>
          </p:cNvPr>
          <p:cNvSpPr>
            <a:spLocks noGrp="1"/>
          </p:cNvSpPr>
          <p:nvPr>
            <p:ph type="ftr" sz="quarter" idx="11"/>
          </p:nvPr>
        </p:nvSpPr>
        <p:spPr/>
        <p:txBody>
          <a:bodyPr/>
          <a:lstStyle/>
          <a:p>
            <a:r>
              <a:rPr lang="en-US"/>
              <a:t>Copyright @ 2021 IQbusiness</a:t>
            </a:r>
            <a:endParaRPr lang="en-US" dirty="0"/>
          </a:p>
        </p:txBody>
      </p:sp>
    </p:spTree>
    <p:extLst>
      <p:ext uri="{BB962C8B-B14F-4D97-AF65-F5344CB8AC3E}">
        <p14:creationId xmlns:p14="http://schemas.microsoft.com/office/powerpoint/2010/main" val="20974808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33282-46E9-4BE9-941D-F5295D71EB52}"/>
              </a:ext>
            </a:extLst>
          </p:cNvPr>
          <p:cNvSpPr>
            <a:spLocks noGrp="1"/>
          </p:cNvSpPr>
          <p:nvPr>
            <p:ph type="title"/>
          </p:nvPr>
        </p:nvSpPr>
        <p:spPr>
          <a:xfrm>
            <a:off x="1141413" y="609600"/>
            <a:ext cx="5934508" cy="689811"/>
          </a:xfrm>
          <a:prstGeom prst="roundRect">
            <a:avLst/>
          </a:prstGeom>
          <a:solidFill>
            <a:schemeClr val="tx1"/>
          </a:solidFill>
        </p:spPr>
        <p:txBody>
          <a:bodyPr/>
          <a:lstStyle/>
          <a:p>
            <a:pPr algn="ctr"/>
            <a:r>
              <a:rPr lang="en-US">
                <a:solidFill>
                  <a:schemeClr val="bg1"/>
                </a:solidFill>
              </a:rPr>
              <a:t>WEBGL in Tensorflow</a:t>
            </a:r>
            <a:endParaRPr lang="en-US" dirty="0">
              <a:solidFill>
                <a:schemeClr val="bg1"/>
              </a:solidFill>
            </a:endParaRPr>
          </a:p>
        </p:txBody>
      </p:sp>
      <p:sp>
        <p:nvSpPr>
          <p:cNvPr id="4" name="Text Placeholder 3">
            <a:extLst>
              <a:ext uri="{FF2B5EF4-FFF2-40B4-BE49-F238E27FC236}">
                <a16:creationId xmlns:a16="http://schemas.microsoft.com/office/drawing/2014/main" id="{397044AD-4CD1-4F68-8666-88C14E52D4C0}"/>
              </a:ext>
            </a:extLst>
          </p:cNvPr>
          <p:cNvSpPr>
            <a:spLocks noGrp="1"/>
          </p:cNvSpPr>
          <p:nvPr>
            <p:ph type="body" sz="half" idx="2"/>
          </p:nvPr>
        </p:nvSpPr>
        <p:spPr>
          <a:xfrm>
            <a:off x="1141410" y="1299411"/>
            <a:ext cx="5934511" cy="4491789"/>
          </a:xfrm>
        </p:spPr>
        <p:txBody>
          <a:bodyPr>
            <a:normAutofit fontScale="85000" lnSpcReduction="20000"/>
          </a:bodyPr>
          <a:lstStyle/>
          <a:p>
            <a:pPr marL="285750" indent="-285750">
              <a:buFont typeface="Arial" panose="020B0604020202020204" pitchFamily="34" charset="0"/>
              <a:buChar char="•"/>
            </a:pPr>
            <a:r>
              <a:rPr lang="en-US" dirty="0"/>
              <a:t>WebGL is a 3D graphics API for the browser</a:t>
            </a:r>
          </a:p>
          <a:p>
            <a:pPr marL="285750" indent="-285750">
              <a:buFont typeface="Arial" panose="020B0604020202020204" pitchFamily="34" charset="0"/>
              <a:buChar char="•"/>
            </a:pPr>
            <a:r>
              <a:rPr lang="en-US" dirty="0"/>
              <a:t>Based op OpenGL which is a 3D graphics API for native applications</a:t>
            </a:r>
          </a:p>
          <a:p>
            <a:pPr marL="285750" indent="-285750">
              <a:buFont typeface="Arial" panose="020B0604020202020204" pitchFamily="34" charset="0"/>
              <a:buChar char="•"/>
            </a:pPr>
            <a:r>
              <a:rPr lang="en-US" dirty="0"/>
              <a:t>Caniuse.com shows 96% adoption of WebGL in browsers</a:t>
            </a:r>
          </a:p>
          <a:p>
            <a:pPr marL="285750" indent="-285750">
              <a:buFont typeface="Arial" panose="020B0604020202020204" pitchFamily="34" charset="0"/>
              <a:buChar char="•"/>
            </a:pPr>
            <a:r>
              <a:rPr lang="en-US" dirty="0"/>
              <a:t>Tensorflow.js does not use WebGL for visible 3D graphics</a:t>
            </a:r>
          </a:p>
          <a:p>
            <a:pPr marL="285750" indent="-285750">
              <a:buFont typeface="Arial" panose="020B0604020202020204" pitchFamily="34" charset="0"/>
              <a:buChar char="•"/>
            </a:pPr>
            <a:r>
              <a:rPr lang="en-US" dirty="0"/>
              <a:t>Using 3D graphics utilizes the power of the graphics card</a:t>
            </a:r>
          </a:p>
          <a:p>
            <a:pPr marL="285750" indent="-285750">
              <a:buFont typeface="Arial" panose="020B0604020202020204" pitchFamily="34" charset="0"/>
              <a:buChar char="•"/>
            </a:pPr>
            <a:r>
              <a:rPr lang="en-US" dirty="0"/>
              <a:t>CPU's run operations one by one</a:t>
            </a:r>
          </a:p>
          <a:p>
            <a:pPr marL="285750" indent="-285750">
              <a:buFont typeface="Arial" panose="020B0604020202020204" pitchFamily="34" charset="0"/>
              <a:buChar char="•"/>
            </a:pPr>
            <a:r>
              <a:rPr lang="en-US" dirty="0"/>
              <a:t>If we want to add one number to another number, 1+2, that is a single operation</a:t>
            </a:r>
          </a:p>
          <a:p>
            <a:pPr marL="285750" indent="-285750">
              <a:buFont typeface="Arial" panose="020B0604020202020204" pitchFamily="34" charset="0"/>
              <a:buChar char="•"/>
            </a:pPr>
            <a:r>
              <a:rPr lang="en-US" dirty="0"/>
              <a:t>Graphics cards enable us to do matrix operations (grid of numbers that can all be worked on in one operation)</a:t>
            </a:r>
          </a:p>
          <a:p>
            <a:pPr marL="285750" indent="-285750">
              <a:buFont typeface="Arial" panose="020B0604020202020204" pitchFamily="34" charset="0"/>
              <a:buChar char="•"/>
            </a:pPr>
            <a:r>
              <a:rPr lang="en-US" dirty="0"/>
              <a:t>Basically, the GPU is much faster than the CPU for the type of operations that TF needs (100x faster)</a:t>
            </a:r>
          </a:p>
          <a:p>
            <a:pPr marL="285750" indent="-285750">
              <a:buFont typeface="Arial" panose="020B0604020202020204" pitchFamily="34" charset="0"/>
              <a:buChar char="•"/>
            </a:pPr>
            <a:r>
              <a:rPr lang="en-US" dirty="0"/>
              <a:t>TensorFlow uses WebGL because it is consistently available, but does offer a pure JS CPU as a fallback</a:t>
            </a:r>
          </a:p>
        </p:txBody>
      </p:sp>
      <p:sp>
        <p:nvSpPr>
          <p:cNvPr id="5" name="Footer Placeholder 4">
            <a:extLst>
              <a:ext uri="{FF2B5EF4-FFF2-40B4-BE49-F238E27FC236}">
                <a16:creationId xmlns:a16="http://schemas.microsoft.com/office/drawing/2014/main" id="{F6647E4E-5266-4C63-9FA5-BB1188E5141A}"/>
              </a:ext>
            </a:extLst>
          </p:cNvPr>
          <p:cNvSpPr>
            <a:spLocks noGrp="1"/>
          </p:cNvSpPr>
          <p:nvPr>
            <p:ph type="ftr" sz="quarter" idx="11"/>
          </p:nvPr>
        </p:nvSpPr>
        <p:spPr/>
        <p:txBody>
          <a:bodyPr/>
          <a:lstStyle/>
          <a:p>
            <a:r>
              <a:rPr lang="en-US"/>
              <a:t>Copyright @ 2021 IQbusiness</a:t>
            </a:r>
            <a:endParaRPr lang="en-US" dirty="0"/>
          </a:p>
        </p:txBody>
      </p:sp>
      <p:pic>
        <p:nvPicPr>
          <p:cNvPr id="4100" name="Picture 4" descr="WebOS Gaming: Could WebGL Be The Answer? | webOS Nation">
            <a:hlinkClick r:id="rId3"/>
            <a:extLst>
              <a:ext uri="{FF2B5EF4-FFF2-40B4-BE49-F238E27FC236}">
                <a16:creationId xmlns:a16="http://schemas.microsoft.com/office/drawing/2014/main" id="{118B54F5-ED01-499F-912F-2B9785B10C17}"/>
              </a:ext>
            </a:extLst>
          </p:cNvPr>
          <p:cNvPicPr>
            <a:picLocks noGrp="1" noChangeAspect="1" noChangeArrowheads="1"/>
          </p:cNvPicPr>
          <p:nvPr>
            <p:ph type="pic" idx="1"/>
          </p:nvPr>
        </p:nvPicPr>
        <p:blipFill rotWithShape="1">
          <a:blip r:embed="rId4">
            <a:extLst>
              <a:ext uri="{28A0092B-C50C-407E-A947-70E740481C1C}">
                <a14:useLocalDpi xmlns:a14="http://schemas.microsoft.com/office/drawing/2010/main" val="0"/>
              </a:ext>
            </a:extLst>
          </a:blip>
          <a:srcRect l="-525" t="-25060" r="188" b="-27962"/>
          <a:stretch/>
        </p:blipFill>
        <p:spPr bwMode="auto">
          <a:xfrm>
            <a:off x="7265096" y="954505"/>
            <a:ext cx="4098883" cy="4390175"/>
          </a:xfrm>
          <a:prstGeom prst="round2DiagRect">
            <a:avLst>
              <a:gd name="adj1" fmla="val 16667"/>
              <a:gd name="adj2" fmla="val 0"/>
            </a:avLst>
          </a:prstGeom>
          <a:solidFill>
            <a:schemeClr val="tx1"/>
          </a:solidFill>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6544822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8F364-04BC-412E-AAAA-533B94AE363A}"/>
              </a:ext>
            </a:extLst>
          </p:cNvPr>
          <p:cNvSpPr>
            <a:spLocks noGrp="1"/>
          </p:cNvSpPr>
          <p:nvPr>
            <p:ph type="title"/>
          </p:nvPr>
        </p:nvSpPr>
        <p:spPr>
          <a:xfrm>
            <a:off x="1141411" y="996783"/>
            <a:ext cx="3856037" cy="641683"/>
          </a:xfrm>
          <a:prstGeom prst="roundRect">
            <a:avLst/>
          </a:prstGeom>
          <a:solidFill>
            <a:schemeClr val="tx1"/>
          </a:solidFill>
        </p:spPr>
        <p:txBody>
          <a:bodyPr/>
          <a:lstStyle/>
          <a:p>
            <a:pPr algn="ctr"/>
            <a:r>
              <a:rPr lang="en-US" dirty="0" err="1">
                <a:solidFill>
                  <a:schemeClr val="bg1"/>
                </a:solidFill>
              </a:rPr>
              <a:t>Tensorflow</a:t>
            </a:r>
            <a:r>
              <a:rPr lang="en-US" dirty="0">
                <a:solidFill>
                  <a:schemeClr val="bg1"/>
                </a:solidFill>
              </a:rPr>
              <a:t> API’s</a:t>
            </a:r>
          </a:p>
        </p:txBody>
      </p:sp>
      <p:sp>
        <p:nvSpPr>
          <p:cNvPr id="3" name="Content Placeholder 2">
            <a:extLst>
              <a:ext uri="{FF2B5EF4-FFF2-40B4-BE49-F238E27FC236}">
                <a16:creationId xmlns:a16="http://schemas.microsoft.com/office/drawing/2014/main" id="{FD93CDFF-4F7D-49CF-A55D-33760F37168A}"/>
              </a:ext>
            </a:extLst>
          </p:cNvPr>
          <p:cNvSpPr>
            <a:spLocks noGrp="1"/>
          </p:cNvSpPr>
          <p:nvPr>
            <p:ph idx="1"/>
          </p:nvPr>
        </p:nvSpPr>
        <p:spPr>
          <a:xfrm>
            <a:off x="5156200" y="592666"/>
            <a:ext cx="5891209" cy="5655734"/>
          </a:xfrm>
        </p:spPr>
        <p:txBody>
          <a:bodyPr>
            <a:normAutofit fontScale="62500" lnSpcReduction="20000"/>
          </a:bodyPr>
          <a:lstStyle/>
          <a:p>
            <a:r>
              <a:rPr lang="en-US" dirty="0"/>
              <a:t>There are two types of API's available for Tensorflow.js:</a:t>
            </a:r>
          </a:p>
          <a:p>
            <a:pPr lvl="1"/>
            <a:r>
              <a:rPr lang="en-US" dirty="0"/>
              <a:t>Low Level: Operations (ops)</a:t>
            </a:r>
          </a:p>
          <a:p>
            <a:pPr lvl="1"/>
            <a:r>
              <a:rPr lang="en-US" dirty="0"/>
              <a:t>High level: Layers</a:t>
            </a:r>
          </a:p>
          <a:p>
            <a:r>
              <a:rPr lang="en-US" dirty="0"/>
              <a:t>The API's in Tensorflow.js are designed to be somewhat similar to the original </a:t>
            </a:r>
            <a:r>
              <a:rPr lang="en-US" dirty="0" err="1"/>
              <a:t>Tensorflow</a:t>
            </a:r>
            <a:endParaRPr lang="en-US" dirty="0"/>
          </a:p>
          <a:p>
            <a:r>
              <a:rPr lang="en-US" dirty="0"/>
              <a:t>The operations API in TF.js are similar to the Eager API in Python</a:t>
            </a:r>
          </a:p>
          <a:p>
            <a:r>
              <a:rPr lang="en-US" dirty="0"/>
              <a:t>The operations API is basically just mathematical operations to manipulate data (add subtract, multiply, </a:t>
            </a:r>
            <a:r>
              <a:rPr lang="en-US" dirty="0" err="1"/>
              <a:t>etc</a:t>
            </a:r>
            <a:r>
              <a:rPr lang="en-US" dirty="0"/>
              <a:t>)</a:t>
            </a:r>
          </a:p>
          <a:p>
            <a:r>
              <a:rPr lang="en-US" dirty="0"/>
              <a:t>You can use the operations API to build machine learning models, but it is not easy to do so</a:t>
            </a:r>
          </a:p>
          <a:p>
            <a:r>
              <a:rPr lang="en-US" dirty="0"/>
              <a:t>The Layers API is a higher-level API that allows to define complex models easily</a:t>
            </a:r>
          </a:p>
          <a:p>
            <a:r>
              <a:rPr lang="en-US" dirty="0"/>
              <a:t>The lower-level API has you define the mathematical structure, but higher level allows you to define layers and nodes</a:t>
            </a:r>
          </a:p>
          <a:p>
            <a:r>
              <a:rPr lang="en-US" dirty="0"/>
              <a:t>If you've used </a:t>
            </a:r>
            <a:r>
              <a:rPr lang="en-US" dirty="0" err="1"/>
              <a:t>Tensorflow</a:t>
            </a:r>
            <a:r>
              <a:rPr lang="en-US" dirty="0"/>
              <a:t> in Python, the Layers API is very similar to the </a:t>
            </a:r>
            <a:r>
              <a:rPr lang="en-US" dirty="0" err="1"/>
              <a:t>Keras</a:t>
            </a:r>
            <a:r>
              <a:rPr lang="en-US" dirty="0"/>
              <a:t> API</a:t>
            </a:r>
          </a:p>
          <a:p>
            <a:r>
              <a:rPr lang="en-US" dirty="0"/>
              <a:t>Layers API is typically used to define </a:t>
            </a:r>
            <a:r>
              <a:rPr lang="en-US" dirty="0" err="1"/>
              <a:t>Artifical</a:t>
            </a:r>
            <a:r>
              <a:rPr lang="en-US" dirty="0"/>
              <a:t> Neural Networks but can be used in other ways, too</a:t>
            </a:r>
          </a:p>
        </p:txBody>
      </p:sp>
      <p:sp>
        <p:nvSpPr>
          <p:cNvPr id="5" name="Footer Placeholder 4">
            <a:extLst>
              <a:ext uri="{FF2B5EF4-FFF2-40B4-BE49-F238E27FC236}">
                <a16:creationId xmlns:a16="http://schemas.microsoft.com/office/drawing/2014/main" id="{0AF2493F-285F-4EC9-BA24-8D3976DBE980}"/>
              </a:ext>
            </a:extLst>
          </p:cNvPr>
          <p:cNvSpPr>
            <a:spLocks noGrp="1"/>
          </p:cNvSpPr>
          <p:nvPr>
            <p:ph type="ftr" sz="quarter" idx="11"/>
          </p:nvPr>
        </p:nvSpPr>
        <p:spPr/>
        <p:txBody>
          <a:bodyPr/>
          <a:lstStyle/>
          <a:p>
            <a:r>
              <a:rPr lang="en-US"/>
              <a:t>Copyright @ 2021 IQbusiness</a:t>
            </a:r>
            <a:endParaRPr lang="en-US" dirty="0"/>
          </a:p>
        </p:txBody>
      </p:sp>
      <p:pic>
        <p:nvPicPr>
          <p:cNvPr id="8" name="Picture 4" descr="Custom WebGL Operation in TensorFlow.js · The First Cry of Atom">
            <a:hlinkClick r:id="rId3"/>
            <a:extLst>
              <a:ext uri="{FF2B5EF4-FFF2-40B4-BE49-F238E27FC236}">
                <a16:creationId xmlns:a16="http://schemas.microsoft.com/office/drawing/2014/main" id="{99F84302-6056-4D84-9D2E-E1BE2B094F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1411" y="2685214"/>
            <a:ext cx="3856038" cy="253432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97056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03A40-1BE6-413A-B375-F19628486E6A}"/>
              </a:ext>
            </a:extLst>
          </p:cNvPr>
          <p:cNvSpPr>
            <a:spLocks noGrp="1"/>
          </p:cNvSpPr>
          <p:nvPr>
            <p:ph type="ctrTitle"/>
          </p:nvPr>
        </p:nvSpPr>
        <p:spPr>
          <a:xfrm>
            <a:off x="1876424" y="3219449"/>
            <a:ext cx="10280065" cy="1067171"/>
          </a:xfrm>
        </p:spPr>
        <p:txBody>
          <a:bodyPr>
            <a:normAutofit fontScale="90000"/>
          </a:bodyPr>
          <a:lstStyle/>
          <a:p>
            <a:r>
              <a:rPr lang="en-US" dirty="0"/>
              <a:t>Introducing Front-end MACHINE LEARNING</a:t>
            </a:r>
          </a:p>
        </p:txBody>
      </p:sp>
      <p:sp>
        <p:nvSpPr>
          <p:cNvPr id="3" name="Subtitle 2">
            <a:extLst>
              <a:ext uri="{FF2B5EF4-FFF2-40B4-BE49-F238E27FC236}">
                <a16:creationId xmlns:a16="http://schemas.microsoft.com/office/drawing/2014/main" id="{B672BA87-906E-4141-A8EA-575312194E56}"/>
              </a:ext>
            </a:extLst>
          </p:cNvPr>
          <p:cNvSpPr>
            <a:spLocks noGrp="1"/>
          </p:cNvSpPr>
          <p:nvPr>
            <p:ph type="subTitle" idx="1"/>
          </p:nvPr>
        </p:nvSpPr>
        <p:spPr>
          <a:xfrm>
            <a:off x="1876424" y="4040188"/>
            <a:ext cx="8791575" cy="1655762"/>
          </a:xfrm>
        </p:spPr>
        <p:txBody>
          <a:bodyPr/>
          <a:lstStyle/>
          <a:p>
            <a:r>
              <a:rPr lang="en-US" dirty="0">
                <a:solidFill>
                  <a:srgbClr val="FF0000"/>
                </a:solidFill>
              </a:rPr>
              <a:t>Using </a:t>
            </a:r>
            <a:r>
              <a:rPr lang="en-US" dirty="0" err="1">
                <a:solidFill>
                  <a:srgbClr val="FF0000"/>
                </a:solidFill>
              </a:rPr>
              <a:t>Tensorflow.Js</a:t>
            </a:r>
            <a:r>
              <a:rPr lang="en-US" dirty="0">
                <a:solidFill>
                  <a:srgbClr val="FF0000"/>
                </a:solidFill>
              </a:rPr>
              <a:t>, ml5.js, and OPENAI</a:t>
            </a:r>
          </a:p>
        </p:txBody>
      </p:sp>
      <p:sp>
        <p:nvSpPr>
          <p:cNvPr id="4" name="Right Triangle 3">
            <a:extLst>
              <a:ext uri="{FF2B5EF4-FFF2-40B4-BE49-F238E27FC236}">
                <a16:creationId xmlns:a16="http://schemas.microsoft.com/office/drawing/2014/main" id="{A247B3A0-F113-4A7C-8251-B8F01A403011}"/>
              </a:ext>
            </a:extLst>
          </p:cNvPr>
          <p:cNvSpPr/>
          <p:nvPr/>
        </p:nvSpPr>
        <p:spPr>
          <a:xfrm flipV="1">
            <a:off x="0" y="0"/>
            <a:ext cx="12156489" cy="3009530"/>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ight Triangle 4">
            <a:extLst>
              <a:ext uri="{FF2B5EF4-FFF2-40B4-BE49-F238E27FC236}">
                <a16:creationId xmlns:a16="http://schemas.microsoft.com/office/drawing/2014/main" id="{84FAD6CD-D6F9-490F-AEFD-19536B30F658}"/>
              </a:ext>
            </a:extLst>
          </p:cNvPr>
          <p:cNvSpPr/>
          <p:nvPr/>
        </p:nvSpPr>
        <p:spPr>
          <a:xfrm flipH="1">
            <a:off x="-2" y="4131893"/>
            <a:ext cx="12191999" cy="2726107"/>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92C37CB8-6764-4105-949F-C18A73D63D6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1671" y="-92075"/>
            <a:ext cx="5662111" cy="1641713"/>
          </a:xfrm>
          <a:prstGeom prst="rect">
            <a:avLst/>
          </a:prstGeom>
        </p:spPr>
      </p:pic>
      <p:sp>
        <p:nvSpPr>
          <p:cNvPr id="7" name="TextBox 6">
            <a:extLst>
              <a:ext uri="{FF2B5EF4-FFF2-40B4-BE49-F238E27FC236}">
                <a16:creationId xmlns:a16="http://schemas.microsoft.com/office/drawing/2014/main" id="{387BDD3B-2994-4283-8E96-1B970A0C899C}"/>
              </a:ext>
            </a:extLst>
          </p:cNvPr>
          <p:cNvSpPr txBox="1"/>
          <p:nvPr/>
        </p:nvSpPr>
        <p:spPr>
          <a:xfrm>
            <a:off x="5784264" y="6150114"/>
            <a:ext cx="6372225" cy="707886"/>
          </a:xfrm>
          <a:prstGeom prst="rect">
            <a:avLst/>
          </a:prstGeom>
          <a:solidFill>
            <a:schemeClr val="tx1"/>
          </a:solidFill>
        </p:spPr>
        <p:txBody>
          <a:bodyPr wrap="square" rtlCol="0">
            <a:spAutoFit/>
          </a:bodyPr>
          <a:lstStyle/>
          <a:p>
            <a:r>
              <a:rPr lang="en-US" sz="4000" dirty="0">
                <a:solidFill>
                  <a:schemeClr val="tx1">
                    <a:lumMod val="50000"/>
                  </a:schemeClr>
                </a:solidFill>
              </a:rPr>
              <a:t>Our team. Your advantage.</a:t>
            </a:r>
          </a:p>
        </p:txBody>
      </p:sp>
    </p:spTree>
    <p:extLst>
      <p:ext uri="{BB962C8B-B14F-4D97-AF65-F5344CB8AC3E}">
        <p14:creationId xmlns:p14="http://schemas.microsoft.com/office/powerpoint/2010/main" val="3285786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8AF75-E717-42CB-BFF7-722FCE24980C}"/>
              </a:ext>
            </a:extLst>
          </p:cNvPr>
          <p:cNvSpPr>
            <a:spLocks noGrp="1"/>
          </p:cNvSpPr>
          <p:nvPr>
            <p:ph type="title"/>
          </p:nvPr>
        </p:nvSpPr>
        <p:spPr>
          <a:xfrm>
            <a:off x="1141413" y="618518"/>
            <a:ext cx="9905998" cy="736078"/>
          </a:xfrm>
          <a:solidFill>
            <a:schemeClr val="tx1"/>
          </a:solidFill>
        </p:spPr>
        <p:txBody>
          <a:bodyPr/>
          <a:lstStyle/>
          <a:p>
            <a:pPr algn="ctr"/>
            <a:r>
              <a:rPr lang="en-US" dirty="0">
                <a:solidFill>
                  <a:schemeClr val="bg1"/>
                </a:solidFill>
              </a:rPr>
              <a:t>What is a tensor</a:t>
            </a:r>
          </a:p>
        </p:txBody>
      </p:sp>
      <p:sp>
        <p:nvSpPr>
          <p:cNvPr id="4" name="Content Placeholder 3">
            <a:extLst>
              <a:ext uri="{FF2B5EF4-FFF2-40B4-BE49-F238E27FC236}">
                <a16:creationId xmlns:a16="http://schemas.microsoft.com/office/drawing/2014/main" id="{8E165DE6-7324-4BB5-A758-F3660397D82D}"/>
              </a:ext>
            </a:extLst>
          </p:cNvPr>
          <p:cNvSpPr>
            <a:spLocks noGrp="1"/>
          </p:cNvSpPr>
          <p:nvPr>
            <p:ph sz="half" idx="2"/>
          </p:nvPr>
        </p:nvSpPr>
        <p:spPr>
          <a:xfrm>
            <a:off x="4993106" y="1708484"/>
            <a:ext cx="6054306" cy="4082716"/>
          </a:xfrm>
        </p:spPr>
        <p:txBody>
          <a:bodyPr>
            <a:normAutofit fontScale="77500" lnSpcReduction="20000"/>
          </a:bodyPr>
          <a:lstStyle/>
          <a:p>
            <a:r>
              <a:rPr lang="en-US" dirty="0"/>
              <a:t>TFJS treats tensors as data structures and creating one takes three parameters: values, shape, and data type</a:t>
            </a:r>
          </a:p>
          <a:p>
            <a:r>
              <a:rPr lang="en-US" dirty="0"/>
              <a:t>The first parameter, values, is required. This is unique in data, as that makes the structure somewhat polymorphous</a:t>
            </a:r>
          </a:p>
          <a:p>
            <a:r>
              <a:rPr lang="en-US" dirty="0"/>
              <a:t>So our definition of a tensor as per the Tensorflow.js API is as follows:</a:t>
            </a:r>
          </a:p>
          <a:p>
            <a:pPr marL="0" indent="0">
              <a:buNone/>
            </a:pPr>
            <a:r>
              <a:rPr lang="en-US" dirty="0"/>
              <a:t>"A tensor is a </a:t>
            </a:r>
            <a:r>
              <a:rPr lang="en-US" dirty="0" err="1"/>
              <a:t>datastructure</a:t>
            </a:r>
            <a:r>
              <a:rPr lang="en-US" dirty="0"/>
              <a:t> that consists of a list of values which have a data type along a number of dimensions that make up its shape."</a:t>
            </a:r>
          </a:p>
          <a:p>
            <a:r>
              <a:rPr lang="en-US" dirty="0"/>
              <a:t>Handy feature of the </a:t>
            </a:r>
            <a:r>
              <a:rPr lang="en-US" dirty="0">
                <a:hlinkClick r:id="rId3"/>
              </a:rPr>
              <a:t>docs</a:t>
            </a:r>
            <a:r>
              <a:rPr lang="en-US" dirty="0"/>
              <a:t> page is that you can run the code in the browser</a:t>
            </a:r>
          </a:p>
        </p:txBody>
      </p:sp>
      <p:sp>
        <p:nvSpPr>
          <p:cNvPr id="5" name="Footer Placeholder 4">
            <a:extLst>
              <a:ext uri="{FF2B5EF4-FFF2-40B4-BE49-F238E27FC236}">
                <a16:creationId xmlns:a16="http://schemas.microsoft.com/office/drawing/2014/main" id="{6F829670-2F12-4A3E-B895-A964036E3397}"/>
              </a:ext>
            </a:extLst>
          </p:cNvPr>
          <p:cNvSpPr>
            <a:spLocks noGrp="1"/>
          </p:cNvSpPr>
          <p:nvPr>
            <p:ph type="ftr" sz="quarter" idx="11"/>
          </p:nvPr>
        </p:nvSpPr>
        <p:spPr/>
        <p:txBody>
          <a:bodyPr/>
          <a:lstStyle/>
          <a:p>
            <a:r>
              <a:rPr lang="en-US"/>
              <a:t>Copyright @ 2021 IQbusiness</a:t>
            </a:r>
            <a:endParaRPr lang="en-US" dirty="0"/>
          </a:p>
        </p:txBody>
      </p:sp>
      <p:pic>
        <p:nvPicPr>
          <p:cNvPr id="6146" name="Picture 2">
            <a:hlinkClick r:id="rId4"/>
            <a:extLst>
              <a:ext uri="{FF2B5EF4-FFF2-40B4-BE49-F238E27FC236}">
                <a16:creationId xmlns:a16="http://schemas.microsoft.com/office/drawing/2014/main" id="{001AC267-1818-4C5E-B593-BB7420099F69}"/>
              </a:ext>
            </a:extLst>
          </p:cNvPr>
          <p:cNvPicPr>
            <a:picLocks noGrp="1" noChangeAspect="1" noChangeArrowheads="1"/>
          </p:cNvPicPr>
          <p:nvPr>
            <p:ph sz="half" idx="1"/>
          </p:nvPr>
        </p:nvPicPr>
        <p:blipFill>
          <a:blip r:embed="rId5">
            <a:extLst>
              <a:ext uri="{28A0092B-C50C-407E-A947-70E740481C1C}">
                <a14:useLocalDpi xmlns:a14="http://schemas.microsoft.com/office/drawing/2010/main" val="0"/>
              </a:ext>
            </a:extLst>
          </a:blip>
          <a:srcRect/>
          <a:stretch>
            <a:fillRect/>
          </a:stretch>
        </p:blipFill>
        <p:spPr bwMode="auto">
          <a:xfrm>
            <a:off x="1403565" y="2124075"/>
            <a:ext cx="2857500" cy="2609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7801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pic>
        <p:nvPicPr>
          <p:cNvPr id="117" name="Picture 2">
            <a:extLst>
              <a:ext uri="{FF2B5EF4-FFF2-40B4-BE49-F238E27FC236}">
                <a16:creationId xmlns:a16="http://schemas.microsoft.com/office/drawing/2014/main" id="{97F8B420-F6E9-48B9-8985-F375C2E074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19" name="Group 118">
            <a:extLst>
              <a:ext uri="{FF2B5EF4-FFF2-40B4-BE49-F238E27FC236}">
                <a16:creationId xmlns:a16="http://schemas.microsoft.com/office/drawing/2014/main" id="{CF85EDDD-D49C-44B7-8339-27C5E2A6AB4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0" name="Group 119">
              <a:extLst>
                <a:ext uri="{FF2B5EF4-FFF2-40B4-BE49-F238E27FC236}">
                  <a16:creationId xmlns:a16="http://schemas.microsoft.com/office/drawing/2014/main" id="{83CC69B8-8A6E-4F7F-9710-97C9738B2D7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2" name="Rectangle 5">
                <a:extLst>
                  <a:ext uri="{FF2B5EF4-FFF2-40B4-BE49-F238E27FC236}">
                    <a16:creationId xmlns:a16="http://schemas.microsoft.com/office/drawing/2014/main" id="{A20E8EBD-7B32-43AA-A27A-24DF6EAC12F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33" name="Freeform 6">
                <a:extLst>
                  <a:ext uri="{FF2B5EF4-FFF2-40B4-BE49-F238E27FC236}">
                    <a16:creationId xmlns:a16="http://schemas.microsoft.com/office/drawing/2014/main" id="{7B9F0C88-FF40-42FA-ADAE-D16F2BE8D3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4" name="Freeform 7">
                <a:extLst>
                  <a:ext uri="{FF2B5EF4-FFF2-40B4-BE49-F238E27FC236}">
                    <a16:creationId xmlns:a16="http://schemas.microsoft.com/office/drawing/2014/main" id="{F9E2313C-B71C-4A1D-9323-9FF623C770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5" name="Freeform 8">
                <a:extLst>
                  <a:ext uri="{FF2B5EF4-FFF2-40B4-BE49-F238E27FC236}">
                    <a16:creationId xmlns:a16="http://schemas.microsoft.com/office/drawing/2014/main" id="{923035E4-907F-45AD-8E65-861B107739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6" name="Freeform 9">
                <a:extLst>
                  <a:ext uri="{FF2B5EF4-FFF2-40B4-BE49-F238E27FC236}">
                    <a16:creationId xmlns:a16="http://schemas.microsoft.com/office/drawing/2014/main" id="{2E35E67D-485A-446A-8681-FBD7FEBD74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7" name="Freeform 10">
                <a:extLst>
                  <a:ext uri="{FF2B5EF4-FFF2-40B4-BE49-F238E27FC236}">
                    <a16:creationId xmlns:a16="http://schemas.microsoft.com/office/drawing/2014/main" id="{286A5F54-0577-4E89-8C98-B130298CA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8" name="Freeform 11">
                <a:extLst>
                  <a:ext uri="{FF2B5EF4-FFF2-40B4-BE49-F238E27FC236}">
                    <a16:creationId xmlns:a16="http://schemas.microsoft.com/office/drawing/2014/main" id="{C497E6C9-C78F-4D4B-B409-C75FBFD38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9" name="Freeform 12">
                <a:extLst>
                  <a:ext uri="{FF2B5EF4-FFF2-40B4-BE49-F238E27FC236}">
                    <a16:creationId xmlns:a16="http://schemas.microsoft.com/office/drawing/2014/main" id="{5ABA200A-2542-40A9-994C-81B9BC81D3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0" name="Freeform 13">
                <a:extLst>
                  <a:ext uri="{FF2B5EF4-FFF2-40B4-BE49-F238E27FC236}">
                    <a16:creationId xmlns:a16="http://schemas.microsoft.com/office/drawing/2014/main" id="{8EA98A28-9511-4D18-84C8-0D673AC56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1" name="Freeform 14">
                <a:extLst>
                  <a:ext uri="{FF2B5EF4-FFF2-40B4-BE49-F238E27FC236}">
                    <a16:creationId xmlns:a16="http://schemas.microsoft.com/office/drawing/2014/main" id="{330BC192-1A17-4E9B-8021-9D9EE69603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2" name="Freeform 15">
                <a:extLst>
                  <a:ext uri="{FF2B5EF4-FFF2-40B4-BE49-F238E27FC236}">
                    <a16:creationId xmlns:a16="http://schemas.microsoft.com/office/drawing/2014/main" id="{C9697BAC-6ABE-4E6E-A9A2-9E98325D1E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3" name="Line 16">
                <a:extLst>
                  <a:ext uri="{FF2B5EF4-FFF2-40B4-BE49-F238E27FC236}">
                    <a16:creationId xmlns:a16="http://schemas.microsoft.com/office/drawing/2014/main" id="{A73BBFB4-8C46-481F-B24A-D1C623B7B15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44" name="Freeform 17">
                <a:extLst>
                  <a:ext uri="{FF2B5EF4-FFF2-40B4-BE49-F238E27FC236}">
                    <a16:creationId xmlns:a16="http://schemas.microsoft.com/office/drawing/2014/main" id="{F79038BC-C4D3-4E68-B4FE-B9901F1C54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5" name="Freeform 18">
                <a:extLst>
                  <a:ext uri="{FF2B5EF4-FFF2-40B4-BE49-F238E27FC236}">
                    <a16:creationId xmlns:a16="http://schemas.microsoft.com/office/drawing/2014/main" id="{7DB0F737-9E2D-48A3-BF2F-60CF84104D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6" name="Freeform 19">
                <a:extLst>
                  <a:ext uri="{FF2B5EF4-FFF2-40B4-BE49-F238E27FC236}">
                    <a16:creationId xmlns:a16="http://schemas.microsoft.com/office/drawing/2014/main" id="{CC78E666-4881-45B5-8845-FA39C87D35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7" name="Freeform 20">
                <a:extLst>
                  <a:ext uri="{FF2B5EF4-FFF2-40B4-BE49-F238E27FC236}">
                    <a16:creationId xmlns:a16="http://schemas.microsoft.com/office/drawing/2014/main" id="{7064B866-A9AC-416A-9C50-874DBFC1C0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8" name="Rectangle 21">
                <a:extLst>
                  <a:ext uri="{FF2B5EF4-FFF2-40B4-BE49-F238E27FC236}">
                    <a16:creationId xmlns:a16="http://schemas.microsoft.com/office/drawing/2014/main" id="{4188E72E-2B97-4156-9F64-67153C4EBBB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49" name="Freeform 22">
                <a:extLst>
                  <a:ext uri="{FF2B5EF4-FFF2-40B4-BE49-F238E27FC236}">
                    <a16:creationId xmlns:a16="http://schemas.microsoft.com/office/drawing/2014/main" id="{63BB6513-A343-4323-B797-97E62980D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0" name="Freeform 23">
                <a:extLst>
                  <a:ext uri="{FF2B5EF4-FFF2-40B4-BE49-F238E27FC236}">
                    <a16:creationId xmlns:a16="http://schemas.microsoft.com/office/drawing/2014/main" id="{D0DD4C9D-CA8D-487B-8146-BA8C900683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1" name="Freeform 24">
                <a:extLst>
                  <a:ext uri="{FF2B5EF4-FFF2-40B4-BE49-F238E27FC236}">
                    <a16:creationId xmlns:a16="http://schemas.microsoft.com/office/drawing/2014/main" id="{A7C6BCFA-F9BA-41DF-8C24-7D7F8B3151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2" name="Freeform 25">
                <a:extLst>
                  <a:ext uri="{FF2B5EF4-FFF2-40B4-BE49-F238E27FC236}">
                    <a16:creationId xmlns:a16="http://schemas.microsoft.com/office/drawing/2014/main" id="{DF6DE76D-80D0-4CA1-A2CE-527050E08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3" name="Freeform 26">
                <a:extLst>
                  <a:ext uri="{FF2B5EF4-FFF2-40B4-BE49-F238E27FC236}">
                    <a16:creationId xmlns:a16="http://schemas.microsoft.com/office/drawing/2014/main" id="{8AD36575-A4E4-421A-99F2-64A4041D3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4" name="Freeform 27">
                <a:extLst>
                  <a:ext uri="{FF2B5EF4-FFF2-40B4-BE49-F238E27FC236}">
                    <a16:creationId xmlns:a16="http://schemas.microsoft.com/office/drawing/2014/main" id="{3D7917CA-6A98-470E-A83F-DEAC51B17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5" name="Freeform 28">
                <a:extLst>
                  <a:ext uri="{FF2B5EF4-FFF2-40B4-BE49-F238E27FC236}">
                    <a16:creationId xmlns:a16="http://schemas.microsoft.com/office/drawing/2014/main" id="{72B3F77A-735C-46D2-A958-3A858D99F1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6" name="Freeform 29">
                <a:extLst>
                  <a:ext uri="{FF2B5EF4-FFF2-40B4-BE49-F238E27FC236}">
                    <a16:creationId xmlns:a16="http://schemas.microsoft.com/office/drawing/2014/main" id="{8C6178AF-9106-4D03-AB6E-B3DE39FD2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7" name="Freeform 30">
                <a:extLst>
                  <a:ext uri="{FF2B5EF4-FFF2-40B4-BE49-F238E27FC236}">
                    <a16:creationId xmlns:a16="http://schemas.microsoft.com/office/drawing/2014/main" id="{905E9F5A-B95F-4DC8-A43C-A6FD57D2C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8" name="Freeform 31">
                <a:extLst>
                  <a:ext uri="{FF2B5EF4-FFF2-40B4-BE49-F238E27FC236}">
                    <a16:creationId xmlns:a16="http://schemas.microsoft.com/office/drawing/2014/main" id="{D60507F8-C6E7-44B3-A9C9-73013B0C7A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21" name="Group 120">
              <a:extLst>
                <a:ext uri="{FF2B5EF4-FFF2-40B4-BE49-F238E27FC236}">
                  <a16:creationId xmlns:a16="http://schemas.microsoft.com/office/drawing/2014/main" id="{8D6F6B8B-A5BC-4C9C-B720-77EF0F50AC2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22" name="Freeform 32">
                <a:extLst>
                  <a:ext uri="{FF2B5EF4-FFF2-40B4-BE49-F238E27FC236}">
                    <a16:creationId xmlns:a16="http://schemas.microsoft.com/office/drawing/2014/main" id="{DA234362-405F-455F-A275-DFF416FCF9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33">
                <a:extLst>
                  <a:ext uri="{FF2B5EF4-FFF2-40B4-BE49-F238E27FC236}">
                    <a16:creationId xmlns:a16="http://schemas.microsoft.com/office/drawing/2014/main" id="{4A363DBF-FA53-48C6-B632-3A8C6913CB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34">
                <a:extLst>
                  <a:ext uri="{FF2B5EF4-FFF2-40B4-BE49-F238E27FC236}">
                    <a16:creationId xmlns:a16="http://schemas.microsoft.com/office/drawing/2014/main" id="{CF1C2F61-BAEA-4797-BD25-80F1A132D5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Freeform 35">
                <a:extLst>
                  <a:ext uri="{FF2B5EF4-FFF2-40B4-BE49-F238E27FC236}">
                    <a16:creationId xmlns:a16="http://schemas.microsoft.com/office/drawing/2014/main" id="{CA6ED1E3-A28D-4DD8-8AA8-95A8EC79B5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6" name="Freeform 36">
                <a:extLst>
                  <a:ext uri="{FF2B5EF4-FFF2-40B4-BE49-F238E27FC236}">
                    <a16:creationId xmlns:a16="http://schemas.microsoft.com/office/drawing/2014/main" id="{55A23ABA-01F8-4613-B230-6DA4F1FF01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37">
                <a:extLst>
                  <a:ext uri="{FF2B5EF4-FFF2-40B4-BE49-F238E27FC236}">
                    <a16:creationId xmlns:a16="http://schemas.microsoft.com/office/drawing/2014/main" id="{DF9D5E37-B4CB-4D5F-BA07-66225FB17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Freeform 38">
                <a:extLst>
                  <a:ext uri="{FF2B5EF4-FFF2-40B4-BE49-F238E27FC236}">
                    <a16:creationId xmlns:a16="http://schemas.microsoft.com/office/drawing/2014/main" id="{250E5968-8F33-484D-8202-6777E3A83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9" name="Freeform 39">
                <a:extLst>
                  <a:ext uri="{FF2B5EF4-FFF2-40B4-BE49-F238E27FC236}">
                    <a16:creationId xmlns:a16="http://schemas.microsoft.com/office/drawing/2014/main" id="{9CA2463D-CF2D-45F9-909C-1118FAAAE7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0" name="Freeform 40">
                <a:extLst>
                  <a:ext uri="{FF2B5EF4-FFF2-40B4-BE49-F238E27FC236}">
                    <a16:creationId xmlns:a16="http://schemas.microsoft.com/office/drawing/2014/main" id="{35BF7F4B-1B60-4047-B58E-74A7E426B1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1" name="Rectangle 41">
                <a:extLst>
                  <a:ext uri="{FF2B5EF4-FFF2-40B4-BE49-F238E27FC236}">
                    <a16:creationId xmlns:a16="http://schemas.microsoft.com/office/drawing/2014/main" id="{8F20BCD9-F942-494A-AFBA-FE05F759D57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sp>
        <p:nvSpPr>
          <p:cNvPr id="2" name="Title 1">
            <a:extLst>
              <a:ext uri="{FF2B5EF4-FFF2-40B4-BE49-F238E27FC236}">
                <a16:creationId xmlns:a16="http://schemas.microsoft.com/office/drawing/2014/main" id="{A618AF75-E717-42CB-BFF7-722FCE24980C}"/>
              </a:ext>
            </a:extLst>
          </p:cNvPr>
          <p:cNvSpPr>
            <a:spLocks noGrp="1"/>
          </p:cNvSpPr>
          <p:nvPr>
            <p:ph type="title"/>
          </p:nvPr>
        </p:nvSpPr>
        <p:spPr>
          <a:xfrm>
            <a:off x="5128643" y="808057"/>
            <a:ext cx="6188402" cy="741344"/>
          </a:xfrm>
          <a:prstGeom prst="roundRect">
            <a:avLst/>
          </a:prstGeom>
          <a:solidFill>
            <a:schemeClr val="tx1"/>
          </a:solidFill>
        </p:spPr>
        <p:txBody>
          <a:bodyPr vert="horz" lIns="91440" tIns="45720" rIns="91440" bIns="45720" rtlCol="0" anchor="ctr">
            <a:normAutofit/>
          </a:bodyPr>
          <a:lstStyle/>
          <a:p>
            <a:pPr algn="ctr"/>
            <a:r>
              <a:rPr lang="en-US" dirty="0">
                <a:solidFill>
                  <a:schemeClr val="bg1"/>
                </a:solidFill>
              </a:rPr>
              <a:t>Scalar tensor</a:t>
            </a:r>
          </a:p>
        </p:txBody>
      </p:sp>
      <p:sp>
        <p:nvSpPr>
          <p:cNvPr id="160" name="Round Diagonal Corner Rectangle 6">
            <a:extLst>
              <a:ext uri="{FF2B5EF4-FFF2-40B4-BE49-F238E27FC236}">
                <a16:creationId xmlns:a16="http://schemas.microsoft.com/office/drawing/2014/main" id="{FD37D9F1-787E-42F4-9E83-2D1774B51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579" y="808057"/>
            <a:ext cx="3821429" cy="5234394"/>
          </a:xfrm>
          <a:prstGeom prst="round2DiagRect">
            <a:avLst>
              <a:gd name="adj1" fmla="val 11323"/>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4" name="Picture 6" descr="Weighing scale drawing free vector download (92,234 Free vector) for  commercial use. format: ai, eps, cdr, svg vector illustration graphic art  design sort by unpopular first">
            <a:extLst>
              <a:ext uri="{FF2B5EF4-FFF2-40B4-BE49-F238E27FC236}">
                <a16:creationId xmlns:a16="http://schemas.microsoft.com/office/drawing/2014/main" id="{5AB5874C-B92B-465D-A14D-AFC04676DD74}"/>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126617" y="1463468"/>
            <a:ext cx="3178638" cy="1554660"/>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KDnuggets on Twitter: &amp;quot;Here is a great explanation of what is a scalar,  vector, matrix, tensor H/T @quaesita… &amp;quot;">
            <a:extLst>
              <a:ext uri="{FF2B5EF4-FFF2-40B4-BE49-F238E27FC236}">
                <a16:creationId xmlns:a16="http://schemas.microsoft.com/office/drawing/2014/main" id="{B649ED72-699E-47B0-A6BB-A7639515A8A2}"/>
              </a:ext>
            </a:extLst>
          </p:cNvPr>
          <p:cNvPicPr>
            <a:picLocks noGrp="1" noChangeAspect="1" noChangeArrowheads="1"/>
          </p:cNvPicPr>
          <p:nvPr>
            <p:ph sz="half" idx="1"/>
          </p:nvPr>
        </p:nvPicPr>
        <p:blipFill>
          <a:blip r:embed="rId6">
            <a:extLst>
              <a:ext uri="{28A0092B-C50C-407E-A947-70E740481C1C}">
                <a14:useLocalDpi xmlns:a14="http://schemas.microsoft.com/office/drawing/2010/main" val="0"/>
              </a:ext>
            </a:extLst>
          </a:blip>
          <a:stretch>
            <a:fillRect/>
          </a:stretch>
        </p:blipFill>
        <p:spPr bwMode="auto">
          <a:xfrm>
            <a:off x="1126616" y="4162759"/>
            <a:ext cx="3178638" cy="897965"/>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8E165DE6-7324-4BB5-A758-F3660397D82D}"/>
              </a:ext>
            </a:extLst>
          </p:cNvPr>
          <p:cNvSpPr>
            <a:spLocks noGrp="1"/>
          </p:cNvSpPr>
          <p:nvPr>
            <p:ph sz="half" idx="2"/>
          </p:nvPr>
        </p:nvSpPr>
        <p:spPr>
          <a:xfrm>
            <a:off x="5128643" y="1801813"/>
            <a:ext cx="6188402" cy="4240638"/>
          </a:xfrm>
        </p:spPr>
        <p:txBody>
          <a:bodyPr vert="horz" lIns="91440" tIns="45720" rIns="91440" bIns="45720" rtlCol="0">
            <a:normAutofit/>
          </a:bodyPr>
          <a:lstStyle/>
          <a:p>
            <a:pPr>
              <a:lnSpc>
                <a:spcPct val="110000"/>
              </a:lnSpc>
            </a:pPr>
            <a:r>
              <a:rPr lang="en-US" sz="1800" dirty="0"/>
              <a:t>The simplest type of tensor is a scalar tensor which holds a single value such as the number 3</a:t>
            </a:r>
          </a:p>
          <a:p>
            <a:pPr>
              <a:lnSpc>
                <a:spcPct val="110000"/>
              </a:lnSpc>
            </a:pPr>
            <a:r>
              <a:rPr lang="en-US" sz="1800" dirty="0"/>
              <a:t>A scalar tensor has zero dimensions or has rank zero</a:t>
            </a:r>
          </a:p>
          <a:p>
            <a:pPr>
              <a:lnSpc>
                <a:spcPct val="110000"/>
              </a:lnSpc>
            </a:pPr>
            <a:r>
              <a:rPr lang="en-US" sz="1800" dirty="0"/>
              <a:t>We construct the scalar by using one of the following:</a:t>
            </a:r>
          </a:p>
          <a:p>
            <a:pPr lvl="1">
              <a:lnSpc>
                <a:spcPct val="110000"/>
              </a:lnSpc>
            </a:pPr>
            <a:r>
              <a:rPr lang="en-US" sz="1800" dirty="0" err="1"/>
              <a:t>tf.scalar</a:t>
            </a:r>
            <a:r>
              <a:rPr lang="en-US" sz="1800" dirty="0"/>
              <a:t>(99)</a:t>
            </a:r>
          </a:p>
          <a:p>
            <a:pPr lvl="1">
              <a:lnSpc>
                <a:spcPct val="110000"/>
              </a:lnSpc>
            </a:pPr>
            <a:r>
              <a:rPr lang="en-US" sz="1800" dirty="0" err="1"/>
              <a:t>tf.tensor</a:t>
            </a:r>
            <a:r>
              <a:rPr lang="en-US" sz="1800" dirty="0"/>
              <a:t>([99],[])</a:t>
            </a:r>
          </a:p>
          <a:p>
            <a:pPr>
              <a:lnSpc>
                <a:spcPct val="110000"/>
              </a:lnSpc>
            </a:pPr>
            <a:r>
              <a:rPr lang="en-US" sz="1800" dirty="0"/>
              <a:t>In coding, it's not recommended to use the general function when you can use a more specific function instead</a:t>
            </a:r>
          </a:p>
        </p:txBody>
      </p:sp>
      <p:sp>
        <p:nvSpPr>
          <p:cNvPr id="5" name="Footer Placeholder 4">
            <a:extLst>
              <a:ext uri="{FF2B5EF4-FFF2-40B4-BE49-F238E27FC236}">
                <a16:creationId xmlns:a16="http://schemas.microsoft.com/office/drawing/2014/main" id="{6F829670-2F12-4A3E-B895-A964036E3397}"/>
              </a:ext>
            </a:extLst>
          </p:cNvPr>
          <p:cNvSpPr>
            <a:spLocks noGrp="1"/>
          </p:cNvSpPr>
          <p:nvPr>
            <p:ph type="ftr" sz="quarter" idx="11"/>
          </p:nvPr>
        </p:nvSpPr>
        <p:spPr>
          <a:xfrm>
            <a:off x="1141411" y="6309360"/>
            <a:ext cx="6239309" cy="365125"/>
          </a:xfrm>
        </p:spPr>
        <p:txBody>
          <a:bodyPr vert="horz" lIns="91440" tIns="45720" rIns="91440" bIns="45720" rtlCol="0" anchor="ctr">
            <a:normAutofit/>
          </a:bodyPr>
          <a:lstStyle/>
          <a:p>
            <a:pPr>
              <a:spcAft>
                <a:spcPts val="600"/>
              </a:spcAft>
            </a:pPr>
            <a:r>
              <a:rPr lang="en-US" kern="1200" cap="all" baseline="0">
                <a:solidFill>
                  <a:schemeClr val="tx1">
                    <a:tint val="75000"/>
                  </a:schemeClr>
                </a:solidFill>
                <a:latin typeface="+mn-lt"/>
                <a:ea typeface="+mn-ea"/>
                <a:cs typeface="+mn-cs"/>
              </a:rPr>
              <a:t>Copyright @ 2021 IQbusiness</a:t>
            </a:r>
          </a:p>
        </p:txBody>
      </p:sp>
    </p:spTree>
    <p:extLst>
      <p:ext uri="{BB962C8B-B14F-4D97-AF65-F5344CB8AC3E}">
        <p14:creationId xmlns:p14="http://schemas.microsoft.com/office/powerpoint/2010/main" val="19414203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pic>
        <p:nvPicPr>
          <p:cNvPr id="117" name="Picture 2">
            <a:extLst>
              <a:ext uri="{FF2B5EF4-FFF2-40B4-BE49-F238E27FC236}">
                <a16:creationId xmlns:a16="http://schemas.microsoft.com/office/drawing/2014/main" id="{97F8B420-F6E9-48B9-8985-F375C2E074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19" name="Group 118">
            <a:extLst>
              <a:ext uri="{FF2B5EF4-FFF2-40B4-BE49-F238E27FC236}">
                <a16:creationId xmlns:a16="http://schemas.microsoft.com/office/drawing/2014/main" id="{CF85EDDD-D49C-44B7-8339-27C5E2A6AB4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0" name="Group 119">
              <a:extLst>
                <a:ext uri="{FF2B5EF4-FFF2-40B4-BE49-F238E27FC236}">
                  <a16:creationId xmlns:a16="http://schemas.microsoft.com/office/drawing/2014/main" id="{83CC69B8-8A6E-4F7F-9710-97C9738B2D7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2" name="Rectangle 5">
                <a:extLst>
                  <a:ext uri="{FF2B5EF4-FFF2-40B4-BE49-F238E27FC236}">
                    <a16:creationId xmlns:a16="http://schemas.microsoft.com/office/drawing/2014/main" id="{A20E8EBD-7B32-43AA-A27A-24DF6EAC12F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3" name="Freeform 6">
                <a:extLst>
                  <a:ext uri="{FF2B5EF4-FFF2-40B4-BE49-F238E27FC236}">
                    <a16:creationId xmlns:a16="http://schemas.microsoft.com/office/drawing/2014/main" id="{7B9F0C88-FF40-42FA-ADAE-D16F2BE8D3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4" name="Freeform 7">
                <a:extLst>
                  <a:ext uri="{FF2B5EF4-FFF2-40B4-BE49-F238E27FC236}">
                    <a16:creationId xmlns:a16="http://schemas.microsoft.com/office/drawing/2014/main" id="{F9E2313C-B71C-4A1D-9323-9FF623C770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5" name="Freeform 8">
                <a:extLst>
                  <a:ext uri="{FF2B5EF4-FFF2-40B4-BE49-F238E27FC236}">
                    <a16:creationId xmlns:a16="http://schemas.microsoft.com/office/drawing/2014/main" id="{923035E4-907F-45AD-8E65-861B107739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6" name="Freeform 9">
                <a:extLst>
                  <a:ext uri="{FF2B5EF4-FFF2-40B4-BE49-F238E27FC236}">
                    <a16:creationId xmlns:a16="http://schemas.microsoft.com/office/drawing/2014/main" id="{2E35E67D-485A-446A-8681-FBD7FEBD74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7" name="Freeform 10">
                <a:extLst>
                  <a:ext uri="{FF2B5EF4-FFF2-40B4-BE49-F238E27FC236}">
                    <a16:creationId xmlns:a16="http://schemas.microsoft.com/office/drawing/2014/main" id="{286A5F54-0577-4E89-8C98-B130298CA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8" name="Freeform 11">
                <a:extLst>
                  <a:ext uri="{FF2B5EF4-FFF2-40B4-BE49-F238E27FC236}">
                    <a16:creationId xmlns:a16="http://schemas.microsoft.com/office/drawing/2014/main" id="{C497E6C9-C78F-4D4B-B409-C75FBFD38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9" name="Freeform 12">
                <a:extLst>
                  <a:ext uri="{FF2B5EF4-FFF2-40B4-BE49-F238E27FC236}">
                    <a16:creationId xmlns:a16="http://schemas.microsoft.com/office/drawing/2014/main" id="{5ABA200A-2542-40A9-994C-81B9BC81D3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0" name="Freeform 13">
                <a:extLst>
                  <a:ext uri="{FF2B5EF4-FFF2-40B4-BE49-F238E27FC236}">
                    <a16:creationId xmlns:a16="http://schemas.microsoft.com/office/drawing/2014/main" id="{8EA98A28-9511-4D18-84C8-0D673AC56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1" name="Freeform 14">
                <a:extLst>
                  <a:ext uri="{FF2B5EF4-FFF2-40B4-BE49-F238E27FC236}">
                    <a16:creationId xmlns:a16="http://schemas.microsoft.com/office/drawing/2014/main" id="{330BC192-1A17-4E9B-8021-9D9EE69603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2" name="Freeform 15">
                <a:extLst>
                  <a:ext uri="{FF2B5EF4-FFF2-40B4-BE49-F238E27FC236}">
                    <a16:creationId xmlns:a16="http://schemas.microsoft.com/office/drawing/2014/main" id="{C9697BAC-6ABE-4E6E-A9A2-9E98325D1E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3" name="Line 16">
                <a:extLst>
                  <a:ext uri="{FF2B5EF4-FFF2-40B4-BE49-F238E27FC236}">
                    <a16:creationId xmlns:a16="http://schemas.microsoft.com/office/drawing/2014/main" id="{A73BBFB4-8C46-481F-B24A-D1C623B7B15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44" name="Freeform 17">
                <a:extLst>
                  <a:ext uri="{FF2B5EF4-FFF2-40B4-BE49-F238E27FC236}">
                    <a16:creationId xmlns:a16="http://schemas.microsoft.com/office/drawing/2014/main" id="{F79038BC-C4D3-4E68-B4FE-B9901F1C54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5" name="Freeform 18">
                <a:extLst>
                  <a:ext uri="{FF2B5EF4-FFF2-40B4-BE49-F238E27FC236}">
                    <a16:creationId xmlns:a16="http://schemas.microsoft.com/office/drawing/2014/main" id="{7DB0F737-9E2D-48A3-BF2F-60CF84104D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6" name="Freeform 19">
                <a:extLst>
                  <a:ext uri="{FF2B5EF4-FFF2-40B4-BE49-F238E27FC236}">
                    <a16:creationId xmlns:a16="http://schemas.microsoft.com/office/drawing/2014/main" id="{CC78E666-4881-45B5-8845-FA39C87D35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7" name="Freeform 20">
                <a:extLst>
                  <a:ext uri="{FF2B5EF4-FFF2-40B4-BE49-F238E27FC236}">
                    <a16:creationId xmlns:a16="http://schemas.microsoft.com/office/drawing/2014/main" id="{7064B866-A9AC-416A-9C50-874DBFC1C0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8" name="Rectangle 21">
                <a:extLst>
                  <a:ext uri="{FF2B5EF4-FFF2-40B4-BE49-F238E27FC236}">
                    <a16:creationId xmlns:a16="http://schemas.microsoft.com/office/drawing/2014/main" id="{4188E72E-2B97-4156-9F64-67153C4EBBB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9" name="Freeform 22">
                <a:extLst>
                  <a:ext uri="{FF2B5EF4-FFF2-40B4-BE49-F238E27FC236}">
                    <a16:creationId xmlns:a16="http://schemas.microsoft.com/office/drawing/2014/main" id="{63BB6513-A343-4323-B797-97E62980D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0" name="Freeform 23">
                <a:extLst>
                  <a:ext uri="{FF2B5EF4-FFF2-40B4-BE49-F238E27FC236}">
                    <a16:creationId xmlns:a16="http://schemas.microsoft.com/office/drawing/2014/main" id="{D0DD4C9D-CA8D-487B-8146-BA8C900683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1" name="Freeform 24">
                <a:extLst>
                  <a:ext uri="{FF2B5EF4-FFF2-40B4-BE49-F238E27FC236}">
                    <a16:creationId xmlns:a16="http://schemas.microsoft.com/office/drawing/2014/main" id="{A7C6BCFA-F9BA-41DF-8C24-7D7F8B3151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2" name="Freeform 25">
                <a:extLst>
                  <a:ext uri="{FF2B5EF4-FFF2-40B4-BE49-F238E27FC236}">
                    <a16:creationId xmlns:a16="http://schemas.microsoft.com/office/drawing/2014/main" id="{DF6DE76D-80D0-4CA1-A2CE-527050E08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3" name="Freeform 26">
                <a:extLst>
                  <a:ext uri="{FF2B5EF4-FFF2-40B4-BE49-F238E27FC236}">
                    <a16:creationId xmlns:a16="http://schemas.microsoft.com/office/drawing/2014/main" id="{8AD36575-A4E4-421A-99F2-64A4041D3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4" name="Freeform 27">
                <a:extLst>
                  <a:ext uri="{FF2B5EF4-FFF2-40B4-BE49-F238E27FC236}">
                    <a16:creationId xmlns:a16="http://schemas.microsoft.com/office/drawing/2014/main" id="{3D7917CA-6A98-470E-A83F-DEAC51B17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5" name="Freeform 28">
                <a:extLst>
                  <a:ext uri="{FF2B5EF4-FFF2-40B4-BE49-F238E27FC236}">
                    <a16:creationId xmlns:a16="http://schemas.microsoft.com/office/drawing/2014/main" id="{72B3F77A-735C-46D2-A958-3A858D99F1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6" name="Freeform 29">
                <a:extLst>
                  <a:ext uri="{FF2B5EF4-FFF2-40B4-BE49-F238E27FC236}">
                    <a16:creationId xmlns:a16="http://schemas.microsoft.com/office/drawing/2014/main" id="{8C6178AF-9106-4D03-AB6E-B3DE39FD2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7" name="Freeform 30">
                <a:extLst>
                  <a:ext uri="{FF2B5EF4-FFF2-40B4-BE49-F238E27FC236}">
                    <a16:creationId xmlns:a16="http://schemas.microsoft.com/office/drawing/2014/main" id="{905E9F5A-B95F-4DC8-A43C-A6FD57D2C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8" name="Freeform 31">
                <a:extLst>
                  <a:ext uri="{FF2B5EF4-FFF2-40B4-BE49-F238E27FC236}">
                    <a16:creationId xmlns:a16="http://schemas.microsoft.com/office/drawing/2014/main" id="{D60507F8-C6E7-44B3-A9C9-73013B0C7A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21" name="Group 120">
              <a:extLst>
                <a:ext uri="{FF2B5EF4-FFF2-40B4-BE49-F238E27FC236}">
                  <a16:creationId xmlns:a16="http://schemas.microsoft.com/office/drawing/2014/main" id="{8D6F6B8B-A5BC-4C9C-B720-77EF0F50AC2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22" name="Freeform 32">
                <a:extLst>
                  <a:ext uri="{FF2B5EF4-FFF2-40B4-BE49-F238E27FC236}">
                    <a16:creationId xmlns:a16="http://schemas.microsoft.com/office/drawing/2014/main" id="{DA234362-405F-455F-A275-DFF416FCF9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33">
                <a:extLst>
                  <a:ext uri="{FF2B5EF4-FFF2-40B4-BE49-F238E27FC236}">
                    <a16:creationId xmlns:a16="http://schemas.microsoft.com/office/drawing/2014/main" id="{4A363DBF-FA53-48C6-B632-3A8C6913CB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34">
                <a:extLst>
                  <a:ext uri="{FF2B5EF4-FFF2-40B4-BE49-F238E27FC236}">
                    <a16:creationId xmlns:a16="http://schemas.microsoft.com/office/drawing/2014/main" id="{CF1C2F61-BAEA-4797-BD25-80F1A132D5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Freeform 35">
                <a:extLst>
                  <a:ext uri="{FF2B5EF4-FFF2-40B4-BE49-F238E27FC236}">
                    <a16:creationId xmlns:a16="http://schemas.microsoft.com/office/drawing/2014/main" id="{CA6ED1E3-A28D-4DD8-8AA8-95A8EC79B5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6" name="Freeform 36">
                <a:extLst>
                  <a:ext uri="{FF2B5EF4-FFF2-40B4-BE49-F238E27FC236}">
                    <a16:creationId xmlns:a16="http://schemas.microsoft.com/office/drawing/2014/main" id="{55A23ABA-01F8-4613-B230-6DA4F1FF01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37">
                <a:extLst>
                  <a:ext uri="{FF2B5EF4-FFF2-40B4-BE49-F238E27FC236}">
                    <a16:creationId xmlns:a16="http://schemas.microsoft.com/office/drawing/2014/main" id="{DF9D5E37-B4CB-4D5F-BA07-66225FB17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8" name="Freeform 38">
                <a:extLst>
                  <a:ext uri="{FF2B5EF4-FFF2-40B4-BE49-F238E27FC236}">
                    <a16:creationId xmlns:a16="http://schemas.microsoft.com/office/drawing/2014/main" id="{250E5968-8F33-484D-8202-6777E3A83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9" name="Freeform 39">
                <a:extLst>
                  <a:ext uri="{FF2B5EF4-FFF2-40B4-BE49-F238E27FC236}">
                    <a16:creationId xmlns:a16="http://schemas.microsoft.com/office/drawing/2014/main" id="{9CA2463D-CF2D-45F9-909C-1118FAAAE7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0" name="Freeform 40">
                <a:extLst>
                  <a:ext uri="{FF2B5EF4-FFF2-40B4-BE49-F238E27FC236}">
                    <a16:creationId xmlns:a16="http://schemas.microsoft.com/office/drawing/2014/main" id="{35BF7F4B-1B60-4047-B58E-74A7E426B1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1" name="Rectangle 41">
                <a:extLst>
                  <a:ext uri="{FF2B5EF4-FFF2-40B4-BE49-F238E27FC236}">
                    <a16:creationId xmlns:a16="http://schemas.microsoft.com/office/drawing/2014/main" id="{8F20BCD9-F942-494A-AFBA-FE05F759D57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sp>
        <p:nvSpPr>
          <p:cNvPr id="2" name="Title 1">
            <a:extLst>
              <a:ext uri="{FF2B5EF4-FFF2-40B4-BE49-F238E27FC236}">
                <a16:creationId xmlns:a16="http://schemas.microsoft.com/office/drawing/2014/main" id="{A618AF75-E717-42CB-BFF7-722FCE24980C}"/>
              </a:ext>
            </a:extLst>
          </p:cNvPr>
          <p:cNvSpPr>
            <a:spLocks noGrp="1"/>
          </p:cNvSpPr>
          <p:nvPr>
            <p:ph type="title"/>
          </p:nvPr>
        </p:nvSpPr>
        <p:spPr>
          <a:xfrm>
            <a:off x="5128643" y="808057"/>
            <a:ext cx="6188402" cy="741344"/>
          </a:xfrm>
          <a:prstGeom prst="roundRect">
            <a:avLst/>
          </a:prstGeom>
          <a:solidFill>
            <a:schemeClr val="tx1"/>
          </a:solidFill>
        </p:spPr>
        <p:txBody>
          <a:bodyPr vert="horz" lIns="91440" tIns="45720" rIns="91440" bIns="45720" rtlCol="0" anchor="ctr">
            <a:normAutofit/>
          </a:bodyPr>
          <a:lstStyle/>
          <a:p>
            <a:pPr algn="ctr"/>
            <a:r>
              <a:rPr lang="en-US" dirty="0">
                <a:solidFill>
                  <a:schemeClr val="bg1"/>
                </a:solidFill>
              </a:rPr>
              <a:t>1-Dimensional tensor</a:t>
            </a:r>
          </a:p>
        </p:txBody>
      </p:sp>
      <p:sp>
        <p:nvSpPr>
          <p:cNvPr id="160" name="Round Diagonal Corner Rectangle 6">
            <a:extLst>
              <a:ext uri="{FF2B5EF4-FFF2-40B4-BE49-F238E27FC236}">
                <a16:creationId xmlns:a16="http://schemas.microsoft.com/office/drawing/2014/main" id="{FD37D9F1-787E-42F4-9E83-2D1774B51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579" y="808057"/>
            <a:ext cx="3821429" cy="5234394"/>
          </a:xfrm>
          <a:prstGeom prst="round2DiagRect">
            <a:avLst>
              <a:gd name="adj1" fmla="val 11323"/>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8E165DE6-7324-4BB5-A758-F3660397D82D}"/>
              </a:ext>
            </a:extLst>
          </p:cNvPr>
          <p:cNvSpPr>
            <a:spLocks noGrp="1"/>
          </p:cNvSpPr>
          <p:nvPr>
            <p:ph sz="half" idx="2"/>
          </p:nvPr>
        </p:nvSpPr>
        <p:spPr>
          <a:xfrm>
            <a:off x="5128643" y="1637348"/>
            <a:ext cx="6188402" cy="4731703"/>
          </a:xfrm>
        </p:spPr>
        <p:txBody>
          <a:bodyPr vert="horz" lIns="91440" tIns="45720" rIns="91440" bIns="45720" rtlCol="0">
            <a:normAutofit fontScale="92500" lnSpcReduction="20000"/>
          </a:bodyPr>
          <a:lstStyle/>
          <a:p>
            <a:pPr>
              <a:lnSpc>
                <a:spcPct val="110000"/>
              </a:lnSpc>
            </a:pPr>
            <a:r>
              <a:rPr lang="en-US" sz="1800" dirty="0"/>
              <a:t>A list of values, or an array, or a vector in mathematical terms</a:t>
            </a:r>
          </a:p>
          <a:p>
            <a:pPr>
              <a:lnSpc>
                <a:spcPct val="110000"/>
              </a:lnSpc>
            </a:pPr>
            <a:r>
              <a:rPr lang="en-US" sz="1800" dirty="0"/>
              <a:t>When visualizing data in one dimension, you might think of a line with points on that line representing each of the values:</a:t>
            </a:r>
          </a:p>
          <a:p>
            <a:pPr marL="0" indent="0">
              <a:lnSpc>
                <a:spcPct val="110000"/>
              </a:lnSpc>
              <a:buNone/>
            </a:pPr>
            <a:r>
              <a:rPr lang="en-US" sz="1800" dirty="0"/>
              <a:t>	|-----x----x--x-xx-x-x-x-x--x--x-----x--x-----x-----x----|&gt;</a:t>
            </a:r>
          </a:p>
          <a:p>
            <a:pPr>
              <a:lnSpc>
                <a:spcPct val="110000"/>
              </a:lnSpc>
            </a:pPr>
            <a:r>
              <a:rPr lang="en-US" sz="1800" dirty="0"/>
              <a:t>This is a valid representation of the data but misses some important info. We also need the position of each value.</a:t>
            </a:r>
          </a:p>
          <a:p>
            <a:pPr>
              <a:lnSpc>
                <a:spcPct val="110000"/>
              </a:lnSpc>
            </a:pPr>
            <a:r>
              <a:rPr lang="en-US" sz="1800" dirty="0"/>
              <a:t>This is why a one-dimensional tensor is just like an array. We can visualize the position with explicit labels or visualize it in sequence:</a:t>
            </a:r>
          </a:p>
          <a:p>
            <a:pPr marL="0" indent="0">
              <a:lnSpc>
                <a:spcPct val="110000"/>
              </a:lnSpc>
              <a:buNone/>
            </a:pPr>
            <a:r>
              <a:rPr lang="en-US" sz="1800" dirty="0"/>
              <a:t>	[ 5, 12, 88, 62, 49, 33, 26, 47 ]</a:t>
            </a:r>
          </a:p>
          <a:p>
            <a:pPr>
              <a:lnSpc>
                <a:spcPct val="110000"/>
              </a:lnSpc>
            </a:pPr>
            <a:r>
              <a:rPr lang="en-US" sz="1800" dirty="0"/>
              <a:t>Here the index is the position. This extends to more than one dimension as well, as we need to know the position of the value</a:t>
            </a:r>
          </a:p>
          <a:p>
            <a:pPr>
              <a:lnSpc>
                <a:spcPct val="110000"/>
              </a:lnSpc>
            </a:pPr>
            <a:r>
              <a:rPr lang="en-US" sz="1800" dirty="0"/>
              <a:t>We construct a one-dimensional tensor by using:</a:t>
            </a:r>
          </a:p>
          <a:p>
            <a:pPr lvl="1">
              <a:lnSpc>
                <a:spcPct val="110000"/>
              </a:lnSpc>
            </a:pPr>
            <a:r>
              <a:rPr lang="en-US" sz="1400" dirty="0"/>
              <a:t> tf.tensor1d([1, 2, 3]) - just pass in an array of values</a:t>
            </a:r>
          </a:p>
          <a:p>
            <a:pPr lvl="1">
              <a:lnSpc>
                <a:spcPct val="110000"/>
              </a:lnSpc>
            </a:pPr>
            <a:r>
              <a:rPr lang="en-US" sz="1400" dirty="0"/>
              <a:t> </a:t>
            </a:r>
            <a:r>
              <a:rPr lang="en-US" sz="1400" dirty="0" err="1"/>
              <a:t>tf.tensor</a:t>
            </a:r>
            <a:r>
              <a:rPr lang="en-US" sz="1400" dirty="0"/>
              <a:t>([1, 2, 3], [3]) - pass in the array of values as the first parameter and the number of dimensions ([x]) and shape (3) as the second</a:t>
            </a:r>
          </a:p>
        </p:txBody>
      </p:sp>
      <p:sp>
        <p:nvSpPr>
          <p:cNvPr id="5" name="Footer Placeholder 4">
            <a:extLst>
              <a:ext uri="{FF2B5EF4-FFF2-40B4-BE49-F238E27FC236}">
                <a16:creationId xmlns:a16="http://schemas.microsoft.com/office/drawing/2014/main" id="{6F829670-2F12-4A3E-B895-A964036E3397}"/>
              </a:ext>
            </a:extLst>
          </p:cNvPr>
          <p:cNvSpPr>
            <a:spLocks noGrp="1"/>
          </p:cNvSpPr>
          <p:nvPr>
            <p:ph type="ftr" sz="quarter" idx="11"/>
          </p:nvPr>
        </p:nvSpPr>
        <p:spPr>
          <a:xfrm>
            <a:off x="1141411" y="6309360"/>
            <a:ext cx="6239309" cy="365125"/>
          </a:xfrm>
        </p:spPr>
        <p:txBody>
          <a:bodyPr vert="horz" lIns="91440" tIns="45720" rIns="91440" bIns="45720" rtlCol="0" anchor="ctr">
            <a:normAutofit/>
          </a:bodyPr>
          <a:lstStyle/>
          <a:p>
            <a:pPr>
              <a:spcAft>
                <a:spcPts val="600"/>
              </a:spcAft>
            </a:pPr>
            <a:r>
              <a:rPr lang="en-US" kern="1200" cap="all" baseline="0">
                <a:solidFill>
                  <a:schemeClr val="tx1">
                    <a:tint val="75000"/>
                  </a:schemeClr>
                </a:solidFill>
                <a:latin typeface="+mn-lt"/>
                <a:ea typeface="+mn-ea"/>
                <a:cs typeface="+mn-cs"/>
              </a:rPr>
              <a:t>Copyright @ 2021 IQbusiness</a:t>
            </a:r>
          </a:p>
        </p:txBody>
      </p:sp>
      <p:pic>
        <p:nvPicPr>
          <p:cNvPr id="8194" name="Picture 2" descr="Linear Algebra for Machine Learning | Master Data Science">
            <a:extLst>
              <a:ext uri="{FF2B5EF4-FFF2-40B4-BE49-F238E27FC236}">
                <a16:creationId xmlns:a16="http://schemas.microsoft.com/office/drawing/2014/main" id="{150BA8DE-BD2A-49B5-9A76-8169A14C9D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2392" y="2670969"/>
            <a:ext cx="3320183" cy="17573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00262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pic>
        <p:nvPicPr>
          <p:cNvPr id="117" name="Picture 2">
            <a:extLst>
              <a:ext uri="{FF2B5EF4-FFF2-40B4-BE49-F238E27FC236}">
                <a16:creationId xmlns:a16="http://schemas.microsoft.com/office/drawing/2014/main" id="{97F8B420-F6E9-48B9-8985-F375C2E074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19" name="Group 118">
            <a:extLst>
              <a:ext uri="{FF2B5EF4-FFF2-40B4-BE49-F238E27FC236}">
                <a16:creationId xmlns:a16="http://schemas.microsoft.com/office/drawing/2014/main" id="{CF85EDDD-D49C-44B7-8339-27C5E2A6AB4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0" name="Group 119">
              <a:extLst>
                <a:ext uri="{FF2B5EF4-FFF2-40B4-BE49-F238E27FC236}">
                  <a16:creationId xmlns:a16="http://schemas.microsoft.com/office/drawing/2014/main" id="{83CC69B8-8A6E-4F7F-9710-97C9738B2D7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2" name="Rectangle 5">
                <a:extLst>
                  <a:ext uri="{FF2B5EF4-FFF2-40B4-BE49-F238E27FC236}">
                    <a16:creationId xmlns:a16="http://schemas.microsoft.com/office/drawing/2014/main" id="{A20E8EBD-7B32-43AA-A27A-24DF6EAC12F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33" name="Freeform 6">
                <a:extLst>
                  <a:ext uri="{FF2B5EF4-FFF2-40B4-BE49-F238E27FC236}">
                    <a16:creationId xmlns:a16="http://schemas.microsoft.com/office/drawing/2014/main" id="{7B9F0C88-FF40-42FA-ADAE-D16F2BE8D3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4" name="Freeform 7">
                <a:extLst>
                  <a:ext uri="{FF2B5EF4-FFF2-40B4-BE49-F238E27FC236}">
                    <a16:creationId xmlns:a16="http://schemas.microsoft.com/office/drawing/2014/main" id="{F9E2313C-B71C-4A1D-9323-9FF623C770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5" name="Freeform 8">
                <a:extLst>
                  <a:ext uri="{FF2B5EF4-FFF2-40B4-BE49-F238E27FC236}">
                    <a16:creationId xmlns:a16="http://schemas.microsoft.com/office/drawing/2014/main" id="{923035E4-907F-45AD-8E65-861B107739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6" name="Freeform 9">
                <a:extLst>
                  <a:ext uri="{FF2B5EF4-FFF2-40B4-BE49-F238E27FC236}">
                    <a16:creationId xmlns:a16="http://schemas.microsoft.com/office/drawing/2014/main" id="{2E35E67D-485A-446A-8681-FBD7FEBD74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7" name="Freeform 10">
                <a:extLst>
                  <a:ext uri="{FF2B5EF4-FFF2-40B4-BE49-F238E27FC236}">
                    <a16:creationId xmlns:a16="http://schemas.microsoft.com/office/drawing/2014/main" id="{286A5F54-0577-4E89-8C98-B130298CA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8" name="Freeform 11">
                <a:extLst>
                  <a:ext uri="{FF2B5EF4-FFF2-40B4-BE49-F238E27FC236}">
                    <a16:creationId xmlns:a16="http://schemas.microsoft.com/office/drawing/2014/main" id="{C497E6C9-C78F-4D4B-B409-C75FBFD38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9" name="Freeform 12">
                <a:extLst>
                  <a:ext uri="{FF2B5EF4-FFF2-40B4-BE49-F238E27FC236}">
                    <a16:creationId xmlns:a16="http://schemas.microsoft.com/office/drawing/2014/main" id="{5ABA200A-2542-40A9-994C-81B9BC81D3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0" name="Freeform 13">
                <a:extLst>
                  <a:ext uri="{FF2B5EF4-FFF2-40B4-BE49-F238E27FC236}">
                    <a16:creationId xmlns:a16="http://schemas.microsoft.com/office/drawing/2014/main" id="{8EA98A28-9511-4D18-84C8-0D673AC56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1" name="Freeform 14">
                <a:extLst>
                  <a:ext uri="{FF2B5EF4-FFF2-40B4-BE49-F238E27FC236}">
                    <a16:creationId xmlns:a16="http://schemas.microsoft.com/office/drawing/2014/main" id="{330BC192-1A17-4E9B-8021-9D9EE69603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2" name="Freeform 15">
                <a:extLst>
                  <a:ext uri="{FF2B5EF4-FFF2-40B4-BE49-F238E27FC236}">
                    <a16:creationId xmlns:a16="http://schemas.microsoft.com/office/drawing/2014/main" id="{C9697BAC-6ABE-4E6E-A9A2-9E98325D1E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3" name="Line 16">
                <a:extLst>
                  <a:ext uri="{FF2B5EF4-FFF2-40B4-BE49-F238E27FC236}">
                    <a16:creationId xmlns:a16="http://schemas.microsoft.com/office/drawing/2014/main" id="{A73BBFB4-8C46-481F-B24A-D1C623B7B15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44" name="Freeform 17">
                <a:extLst>
                  <a:ext uri="{FF2B5EF4-FFF2-40B4-BE49-F238E27FC236}">
                    <a16:creationId xmlns:a16="http://schemas.microsoft.com/office/drawing/2014/main" id="{F79038BC-C4D3-4E68-B4FE-B9901F1C54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5" name="Freeform 18">
                <a:extLst>
                  <a:ext uri="{FF2B5EF4-FFF2-40B4-BE49-F238E27FC236}">
                    <a16:creationId xmlns:a16="http://schemas.microsoft.com/office/drawing/2014/main" id="{7DB0F737-9E2D-48A3-BF2F-60CF84104D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6" name="Freeform 19">
                <a:extLst>
                  <a:ext uri="{FF2B5EF4-FFF2-40B4-BE49-F238E27FC236}">
                    <a16:creationId xmlns:a16="http://schemas.microsoft.com/office/drawing/2014/main" id="{CC78E666-4881-45B5-8845-FA39C87D35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7" name="Freeform 20">
                <a:extLst>
                  <a:ext uri="{FF2B5EF4-FFF2-40B4-BE49-F238E27FC236}">
                    <a16:creationId xmlns:a16="http://schemas.microsoft.com/office/drawing/2014/main" id="{7064B866-A9AC-416A-9C50-874DBFC1C0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8" name="Rectangle 21">
                <a:extLst>
                  <a:ext uri="{FF2B5EF4-FFF2-40B4-BE49-F238E27FC236}">
                    <a16:creationId xmlns:a16="http://schemas.microsoft.com/office/drawing/2014/main" id="{4188E72E-2B97-4156-9F64-67153C4EBBB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49" name="Freeform 22">
                <a:extLst>
                  <a:ext uri="{FF2B5EF4-FFF2-40B4-BE49-F238E27FC236}">
                    <a16:creationId xmlns:a16="http://schemas.microsoft.com/office/drawing/2014/main" id="{63BB6513-A343-4323-B797-97E62980D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0" name="Freeform 23">
                <a:extLst>
                  <a:ext uri="{FF2B5EF4-FFF2-40B4-BE49-F238E27FC236}">
                    <a16:creationId xmlns:a16="http://schemas.microsoft.com/office/drawing/2014/main" id="{D0DD4C9D-CA8D-487B-8146-BA8C900683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1" name="Freeform 24">
                <a:extLst>
                  <a:ext uri="{FF2B5EF4-FFF2-40B4-BE49-F238E27FC236}">
                    <a16:creationId xmlns:a16="http://schemas.microsoft.com/office/drawing/2014/main" id="{A7C6BCFA-F9BA-41DF-8C24-7D7F8B3151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2" name="Freeform 25">
                <a:extLst>
                  <a:ext uri="{FF2B5EF4-FFF2-40B4-BE49-F238E27FC236}">
                    <a16:creationId xmlns:a16="http://schemas.microsoft.com/office/drawing/2014/main" id="{DF6DE76D-80D0-4CA1-A2CE-527050E08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3" name="Freeform 26">
                <a:extLst>
                  <a:ext uri="{FF2B5EF4-FFF2-40B4-BE49-F238E27FC236}">
                    <a16:creationId xmlns:a16="http://schemas.microsoft.com/office/drawing/2014/main" id="{8AD36575-A4E4-421A-99F2-64A4041D3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4" name="Freeform 27">
                <a:extLst>
                  <a:ext uri="{FF2B5EF4-FFF2-40B4-BE49-F238E27FC236}">
                    <a16:creationId xmlns:a16="http://schemas.microsoft.com/office/drawing/2014/main" id="{3D7917CA-6A98-470E-A83F-DEAC51B17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5" name="Freeform 28">
                <a:extLst>
                  <a:ext uri="{FF2B5EF4-FFF2-40B4-BE49-F238E27FC236}">
                    <a16:creationId xmlns:a16="http://schemas.microsoft.com/office/drawing/2014/main" id="{72B3F77A-735C-46D2-A958-3A858D99F1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6" name="Freeform 29">
                <a:extLst>
                  <a:ext uri="{FF2B5EF4-FFF2-40B4-BE49-F238E27FC236}">
                    <a16:creationId xmlns:a16="http://schemas.microsoft.com/office/drawing/2014/main" id="{8C6178AF-9106-4D03-AB6E-B3DE39FD2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7" name="Freeform 30">
                <a:extLst>
                  <a:ext uri="{FF2B5EF4-FFF2-40B4-BE49-F238E27FC236}">
                    <a16:creationId xmlns:a16="http://schemas.microsoft.com/office/drawing/2014/main" id="{905E9F5A-B95F-4DC8-A43C-A6FD57D2C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8" name="Freeform 31">
                <a:extLst>
                  <a:ext uri="{FF2B5EF4-FFF2-40B4-BE49-F238E27FC236}">
                    <a16:creationId xmlns:a16="http://schemas.microsoft.com/office/drawing/2014/main" id="{D60507F8-C6E7-44B3-A9C9-73013B0C7A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21" name="Group 120">
              <a:extLst>
                <a:ext uri="{FF2B5EF4-FFF2-40B4-BE49-F238E27FC236}">
                  <a16:creationId xmlns:a16="http://schemas.microsoft.com/office/drawing/2014/main" id="{8D6F6B8B-A5BC-4C9C-B720-77EF0F50AC2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22" name="Freeform 32">
                <a:extLst>
                  <a:ext uri="{FF2B5EF4-FFF2-40B4-BE49-F238E27FC236}">
                    <a16:creationId xmlns:a16="http://schemas.microsoft.com/office/drawing/2014/main" id="{DA234362-405F-455F-A275-DFF416FCF9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33">
                <a:extLst>
                  <a:ext uri="{FF2B5EF4-FFF2-40B4-BE49-F238E27FC236}">
                    <a16:creationId xmlns:a16="http://schemas.microsoft.com/office/drawing/2014/main" id="{4A363DBF-FA53-48C6-B632-3A8C6913CB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34">
                <a:extLst>
                  <a:ext uri="{FF2B5EF4-FFF2-40B4-BE49-F238E27FC236}">
                    <a16:creationId xmlns:a16="http://schemas.microsoft.com/office/drawing/2014/main" id="{CF1C2F61-BAEA-4797-BD25-80F1A132D5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Freeform 35">
                <a:extLst>
                  <a:ext uri="{FF2B5EF4-FFF2-40B4-BE49-F238E27FC236}">
                    <a16:creationId xmlns:a16="http://schemas.microsoft.com/office/drawing/2014/main" id="{CA6ED1E3-A28D-4DD8-8AA8-95A8EC79B5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6" name="Freeform 36">
                <a:extLst>
                  <a:ext uri="{FF2B5EF4-FFF2-40B4-BE49-F238E27FC236}">
                    <a16:creationId xmlns:a16="http://schemas.microsoft.com/office/drawing/2014/main" id="{55A23ABA-01F8-4613-B230-6DA4F1FF01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37">
                <a:extLst>
                  <a:ext uri="{FF2B5EF4-FFF2-40B4-BE49-F238E27FC236}">
                    <a16:creationId xmlns:a16="http://schemas.microsoft.com/office/drawing/2014/main" id="{DF9D5E37-B4CB-4D5F-BA07-66225FB17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Freeform 38">
                <a:extLst>
                  <a:ext uri="{FF2B5EF4-FFF2-40B4-BE49-F238E27FC236}">
                    <a16:creationId xmlns:a16="http://schemas.microsoft.com/office/drawing/2014/main" id="{250E5968-8F33-484D-8202-6777E3A83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9" name="Freeform 39">
                <a:extLst>
                  <a:ext uri="{FF2B5EF4-FFF2-40B4-BE49-F238E27FC236}">
                    <a16:creationId xmlns:a16="http://schemas.microsoft.com/office/drawing/2014/main" id="{9CA2463D-CF2D-45F9-909C-1118FAAAE7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0" name="Freeform 40">
                <a:extLst>
                  <a:ext uri="{FF2B5EF4-FFF2-40B4-BE49-F238E27FC236}">
                    <a16:creationId xmlns:a16="http://schemas.microsoft.com/office/drawing/2014/main" id="{35BF7F4B-1B60-4047-B58E-74A7E426B1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1" name="Rectangle 41">
                <a:extLst>
                  <a:ext uri="{FF2B5EF4-FFF2-40B4-BE49-F238E27FC236}">
                    <a16:creationId xmlns:a16="http://schemas.microsoft.com/office/drawing/2014/main" id="{8F20BCD9-F942-494A-AFBA-FE05F759D57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sp>
        <p:nvSpPr>
          <p:cNvPr id="2" name="Title 1">
            <a:extLst>
              <a:ext uri="{FF2B5EF4-FFF2-40B4-BE49-F238E27FC236}">
                <a16:creationId xmlns:a16="http://schemas.microsoft.com/office/drawing/2014/main" id="{A618AF75-E717-42CB-BFF7-722FCE24980C}"/>
              </a:ext>
            </a:extLst>
          </p:cNvPr>
          <p:cNvSpPr>
            <a:spLocks noGrp="1"/>
          </p:cNvSpPr>
          <p:nvPr>
            <p:ph type="title"/>
          </p:nvPr>
        </p:nvSpPr>
        <p:spPr>
          <a:xfrm>
            <a:off x="5128643" y="808057"/>
            <a:ext cx="6188402" cy="741344"/>
          </a:xfrm>
          <a:prstGeom prst="roundRect">
            <a:avLst/>
          </a:prstGeom>
          <a:solidFill>
            <a:schemeClr val="tx1"/>
          </a:solidFill>
        </p:spPr>
        <p:txBody>
          <a:bodyPr vert="horz" lIns="91440" tIns="45720" rIns="91440" bIns="45720" rtlCol="0" anchor="ctr">
            <a:normAutofit/>
          </a:bodyPr>
          <a:lstStyle/>
          <a:p>
            <a:pPr algn="ctr"/>
            <a:r>
              <a:rPr lang="en-US" dirty="0">
                <a:solidFill>
                  <a:schemeClr val="bg1"/>
                </a:solidFill>
              </a:rPr>
              <a:t>2-Dimensional tensor</a:t>
            </a:r>
          </a:p>
        </p:txBody>
      </p:sp>
      <p:sp>
        <p:nvSpPr>
          <p:cNvPr id="160" name="Round Diagonal Corner Rectangle 6">
            <a:extLst>
              <a:ext uri="{FF2B5EF4-FFF2-40B4-BE49-F238E27FC236}">
                <a16:creationId xmlns:a16="http://schemas.microsoft.com/office/drawing/2014/main" id="{FD37D9F1-787E-42F4-9E83-2D1774B51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579" y="808057"/>
            <a:ext cx="3821429" cy="5234394"/>
          </a:xfrm>
          <a:prstGeom prst="round2DiagRect">
            <a:avLst>
              <a:gd name="adj1" fmla="val 11323"/>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8E165DE6-7324-4BB5-A758-F3660397D82D}"/>
              </a:ext>
            </a:extLst>
          </p:cNvPr>
          <p:cNvSpPr>
            <a:spLocks noGrp="1"/>
          </p:cNvSpPr>
          <p:nvPr>
            <p:ph sz="half" idx="2"/>
          </p:nvPr>
        </p:nvSpPr>
        <p:spPr>
          <a:xfrm>
            <a:off x="5128643" y="1637348"/>
            <a:ext cx="6188402" cy="4731703"/>
          </a:xfrm>
        </p:spPr>
        <p:txBody>
          <a:bodyPr vert="horz" lIns="91440" tIns="45720" rIns="91440" bIns="45720" rtlCol="0">
            <a:normAutofit/>
          </a:bodyPr>
          <a:lstStyle/>
          <a:p>
            <a:pPr>
              <a:lnSpc>
                <a:spcPct val="110000"/>
              </a:lnSpc>
            </a:pPr>
            <a:r>
              <a:rPr lang="en-US" sz="1800" dirty="0"/>
              <a:t>This is an array </a:t>
            </a:r>
            <a:r>
              <a:rPr lang="en-US" sz="1600" dirty="0"/>
              <a:t>of arrays</a:t>
            </a:r>
          </a:p>
          <a:p>
            <a:pPr>
              <a:lnSpc>
                <a:spcPct val="110000"/>
              </a:lnSpc>
            </a:pPr>
            <a:r>
              <a:rPr lang="en-US" sz="1600" dirty="0"/>
              <a:t>It can be visualized as a two dimensional grid.</a:t>
            </a:r>
          </a:p>
          <a:p>
            <a:pPr>
              <a:lnSpc>
                <a:spcPct val="110000"/>
              </a:lnSpc>
            </a:pPr>
            <a:r>
              <a:rPr lang="en-US" sz="1600" dirty="0"/>
              <a:t>We construct a 2D Tensor by using:</a:t>
            </a:r>
          </a:p>
          <a:p>
            <a:pPr lvl="1">
              <a:lnSpc>
                <a:spcPct val="110000"/>
              </a:lnSpc>
            </a:pPr>
            <a:r>
              <a:rPr lang="en-US" sz="1600" dirty="0"/>
              <a:t> tf.tensor2d([[8, 5, 3], [1, 2, 9]]) - just pass in a nested array</a:t>
            </a:r>
          </a:p>
          <a:p>
            <a:pPr lvl="1">
              <a:lnSpc>
                <a:spcPct val="110000"/>
              </a:lnSpc>
            </a:pPr>
            <a:r>
              <a:rPr lang="en-US" sz="1600" dirty="0"/>
              <a:t> </a:t>
            </a:r>
            <a:r>
              <a:rPr lang="en-US" sz="1600" dirty="0" err="1"/>
              <a:t>tf.tensor</a:t>
            </a:r>
            <a:r>
              <a:rPr lang="en-US" sz="1600" dirty="0"/>
              <a:t>([8, 5, 3, 1, 2, 9], [2, 3]) - pass all the values in a single array as first parameter, then the dimensions ([x, y]) and shape (2, 3)</a:t>
            </a:r>
          </a:p>
        </p:txBody>
      </p:sp>
      <p:sp>
        <p:nvSpPr>
          <p:cNvPr id="5" name="Footer Placeholder 4">
            <a:extLst>
              <a:ext uri="{FF2B5EF4-FFF2-40B4-BE49-F238E27FC236}">
                <a16:creationId xmlns:a16="http://schemas.microsoft.com/office/drawing/2014/main" id="{6F829670-2F12-4A3E-B895-A964036E3397}"/>
              </a:ext>
            </a:extLst>
          </p:cNvPr>
          <p:cNvSpPr>
            <a:spLocks noGrp="1"/>
          </p:cNvSpPr>
          <p:nvPr>
            <p:ph type="ftr" sz="quarter" idx="11"/>
          </p:nvPr>
        </p:nvSpPr>
        <p:spPr>
          <a:xfrm>
            <a:off x="1141411" y="6309360"/>
            <a:ext cx="6239309" cy="365125"/>
          </a:xfrm>
        </p:spPr>
        <p:txBody>
          <a:bodyPr vert="horz" lIns="91440" tIns="45720" rIns="91440" bIns="45720" rtlCol="0" anchor="ctr">
            <a:normAutofit/>
          </a:bodyPr>
          <a:lstStyle/>
          <a:p>
            <a:pPr>
              <a:spcAft>
                <a:spcPts val="600"/>
              </a:spcAft>
            </a:pPr>
            <a:r>
              <a:rPr lang="en-US" kern="1200" cap="all" baseline="0">
                <a:solidFill>
                  <a:schemeClr val="tx1">
                    <a:tint val="75000"/>
                  </a:schemeClr>
                </a:solidFill>
                <a:latin typeface="+mn-lt"/>
                <a:ea typeface="+mn-ea"/>
                <a:cs typeface="+mn-cs"/>
              </a:rPr>
              <a:t>Copyright @ 2021 IQbusiness</a:t>
            </a:r>
          </a:p>
        </p:txBody>
      </p:sp>
      <p:pic>
        <p:nvPicPr>
          <p:cNvPr id="9218" name="Picture 2" descr="Understanding dimensions in PyTorch | by Boyan Barakov | Towards Data  Science">
            <a:hlinkClick r:id="rId5"/>
            <a:extLst>
              <a:ext uri="{FF2B5EF4-FFF2-40B4-BE49-F238E27FC236}">
                <a16:creationId xmlns:a16="http://schemas.microsoft.com/office/drawing/2014/main" id="{DE5FBC7C-0E01-489C-9B16-310FB1380F7B}"/>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1380260" y="1251110"/>
            <a:ext cx="2385623" cy="4528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35166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pic>
        <p:nvPicPr>
          <p:cNvPr id="117" name="Picture 2">
            <a:extLst>
              <a:ext uri="{FF2B5EF4-FFF2-40B4-BE49-F238E27FC236}">
                <a16:creationId xmlns:a16="http://schemas.microsoft.com/office/drawing/2014/main" id="{97F8B420-F6E9-48B9-8985-F375C2E074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19" name="Group 118">
            <a:extLst>
              <a:ext uri="{FF2B5EF4-FFF2-40B4-BE49-F238E27FC236}">
                <a16:creationId xmlns:a16="http://schemas.microsoft.com/office/drawing/2014/main" id="{CF85EDDD-D49C-44B7-8339-27C5E2A6AB4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0" name="Group 119">
              <a:extLst>
                <a:ext uri="{FF2B5EF4-FFF2-40B4-BE49-F238E27FC236}">
                  <a16:creationId xmlns:a16="http://schemas.microsoft.com/office/drawing/2014/main" id="{83CC69B8-8A6E-4F7F-9710-97C9738B2D7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2" name="Rectangle 5">
                <a:extLst>
                  <a:ext uri="{FF2B5EF4-FFF2-40B4-BE49-F238E27FC236}">
                    <a16:creationId xmlns:a16="http://schemas.microsoft.com/office/drawing/2014/main" id="{A20E8EBD-7B32-43AA-A27A-24DF6EAC12F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3" name="Freeform 6">
                <a:extLst>
                  <a:ext uri="{FF2B5EF4-FFF2-40B4-BE49-F238E27FC236}">
                    <a16:creationId xmlns:a16="http://schemas.microsoft.com/office/drawing/2014/main" id="{7B9F0C88-FF40-42FA-ADAE-D16F2BE8D3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4" name="Freeform 7">
                <a:extLst>
                  <a:ext uri="{FF2B5EF4-FFF2-40B4-BE49-F238E27FC236}">
                    <a16:creationId xmlns:a16="http://schemas.microsoft.com/office/drawing/2014/main" id="{F9E2313C-B71C-4A1D-9323-9FF623C770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5" name="Freeform 8">
                <a:extLst>
                  <a:ext uri="{FF2B5EF4-FFF2-40B4-BE49-F238E27FC236}">
                    <a16:creationId xmlns:a16="http://schemas.microsoft.com/office/drawing/2014/main" id="{923035E4-907F-45AD-8E65-861B107739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6" name="Freeform 9">
                <a:extLst>
                  <a:ext uri="{FF2B5EF4-FFF2-40B4-BE49-F238E27FC236}">
                    <a16:creationId xmlns:a16="http://schemas.microsoft.com/office/drawing/2014/main" id="{2E35E67D-485A-446A-8681-FBD7FEBD74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7" name="Freeform 10">
                <a:extLst>
                  <a:ext uri="{FF2B5EF4-FFF2-40B4-BE49-F238E27FC236}">
                    <a16:creationId xmlns:a16="http://schemas.microsoft.com/office/drawing/2014/main" id="{286A5F54-0577-4E89-8C98-B130298CA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8" name="Freeform 11">
                <a:extLst>
                  <a:ext uri="{FF2B5EF4-FFF2-40B4-BE49-F238E27FC236}">
                    <a16:creationId xmlns:a16="http://schemas.microsoft.com/office/drawing/2014/main" id="{C497E6C9-C78F-4D4B-B409-C75FBFD38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9" name="Freeform 12">
                <a:extLst>
                  <a:ext uri="{FF2B5EF4-FFF2-40B4-BE49-F238E27FC236}">
                    <a16:creationId xmlns:a16="http://schemas.microsoft.com/office/drawing/2014/main" id="{5ABA200A-2542-40A9-994C-81B9BC81D3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0" name="Freeform 13">
                <a:extLst>
                  <a:ext uri="{FF2B5EF4-FFF2-40B4-BE49-F238E27FC236}">
                    <a16:creationId xmlns:a16="http://schemas.microsoft.com/office/drawing/2014/main" id="{8EA98A28-9511-4D18-84C8-0D673AC56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1" name="Freeform 14">
                <a:extLst>
                  <a:ext uri="{FF2B5EF4-FFF2-40B4-BE49-F238E27FC236}">
                    <a16:creationId xmlns:a16="http://schemas.microsoft.com/office/drawing/2014/main" id="{330BC192-1A17-4E9B-8021-9D9EE69603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2" name="Freeform 15">
                <a:extLst>
                  <a:ext uri="{FF2B5EF4-FFF2-40B4-BE49-F238E27FC236}">
                    <a16:creationId xmlns:a16="http://schemas.microsoft.com/office/drawing/2014/main" id="{C9697BAC-6ABE-4E6E-A9A2-9E98325D1E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3" name="Line 16">
                <a:extLst>
                  <a:ext uri="{FF2B5EF4-FFF2-40B4-BE49-F238E27FC236}">
                    <a16:creationId xmlns:a16="http://schemas.microsoft.com/office/drawing/2014/main" id="{A73BBFB4-8C46-481F-B24A-D1C623B7B15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44" name="Freeform 17">
                <a:extLst>
                  <a:ext uri="{FF2B5EF4-FFF2-40B4-BE49-F238E27FC236}">
                    <a16:creationId xmlns:a16="http://schemas.microsoft.com/office/drawing/2014/main" id="{F79038BC-C4D3-4E68-B4FE-B9901F1C54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5" name="Freeform 18">
                <a:extLst>
                  <a:ext uri="{FF2B5EF4-FFF2-40B4-BE49-F238E27FC236}">
                    <a16:creationId xmlns:a16="http://schemas.microsoft.com/office/drawing/2014/main" id="{7DB0F737-9E2D-48A3-BF2F-60CF84104D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6" name="Freeform 19">
                <a:extLst>
                  <a:ext uri="{FF2B5EF4-FFF2-40B4-BE49-F238E27FC236}">
                    <a16:creationId xmlns:a16="http://schemas.microsoft.com/office/drawing/2014/main" id="{CC78E666-4881-45B5-8845-FA39C87D35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7" name="Freeform 20">
                <a:extLst>
                  <a:ext uri="{FF2B5EF4-FFF2-40B4-BE49-F238E27FC236}">
                    <a16:creationId xmlns:a16="http://schemas.microsoft.com/office/drawing/2014/main" id="{7064B866-A9AC-416A-9C50-874DBFC1C0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8" name="Rectangle 21">
                <a:extLst>
                  <a:ext uri="{FF2B5EF4-FFF2-40B4-BE49-F238E27FC236}">
                    <a16:creationId xmlns:a16="http://schemas.microsoft.com/office/drawing/2014/main" id="{4188E72E-2B97-4156-9F64-67153C4EBBB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9" name="Freeform 22">
                <a:extLst>
                  <a:ext uri="{FF2B5EF4-FFF2-40B4-BE49-F238E27FC236}">
                    <a16:creationId xmlns:a16="http://schemas.microsoft.com/office/drawing/2014/main" id="{63BB6513-A343-4323-B797-97E62980D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0" name="Freeform 23">
                <a:extLst>
                  <a:ext uri="{FF2B5EF4-FFF2-40B4-BE49-F238E27FC236}">
                    <a16:creationId xmlns:a16="http://schemas.microsoft.com/office/drawing/2014/main" id="{D0DD4C9D-CA8D-487B-8146-BA8C900683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1" name="Freeform 24">
                <a:extLst>
                  <a:ext uri="{FF2B5EF4-FFF2-40B4-BE49-F238E27FC236}">
                    <a16:creationId xmlns:a16="http://schemas.microsoft.com/office/drawing/2014/main" id="{A7C6BCFA-F9BA-41DF-8C24-7D7F8B3151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2" name="Freeform 25">
                <a:extLst>
                  <a:ext uri="{FF2B5EF4-FFF2-40B4-BE49-F238E27FC236}">
                    <a16:creationId xmlns:a16="http://schemas.microsoft.com/office/drawing/2014/main" id="{DF6DE76D-80D0-4CA1-A2CE-527050E08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3" name="Freeform 26">
                <a:extLst>
                  <a:ext uri="{FF2B5EF4-FFF2-40B4-BE49-F238E27FC236}">
                    <a16:creationId xmlns:a16="http://schemas.microsoft.com/office/drawing/2014/main" id="{8AD36575-A4E4-421A-99F2-64A4041D3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4" name="Freeform 27">
                <a:extLst>
                  <a:ext uri="{FF2B5EF4-FFF2-40B4-BE49-F238E27FC236}">
                    <a16:creationId xmlns:a16="http://schemas.microsoft.com/office/drawing/2014/main" id="{3D7917CA-6A98-470E-A83F-DEAC51B17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5" name="Freeform 28">
                <a:extLst>
                  <a:ext uri="{FF2B5EF4-FFF2-40B4-BE49-F238E27FC236}">
                    <a16:creationId xmlns:a16="http://schemas.microsoft.com/office/drawing/2014/main" id="{72B3F77A-735C-46D2-A958-3A858D99F1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6" name="Freeform 29">
                <a:extLst>
                  <a:ext uri="{FF2B5EF4-FFF2-40B4-BE49-F238E27FC236}">
                    <a16:creationId xmlns:a16="http://schemas.microsoft.com/office/drawing/2014/main" id="{8C6178AF-9106-4D03-AB6E-B3DE39FD2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7" name="Freeform 30">
                <a:extLst>
                  <a:ext uri="{FF2B5EF4-FFF2-40B4-BE49-F238E27FC236}">
                    <a16:creationId xmlns:a16="http://schemas.microsoft.com/office/drawing/2014/main" id="{905E9F5A-B95F-4DC8-A43C-A6FD57D2C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8" name="Freeform 31">
                <a:extLst>
                  <a:ext uri="{FF2B5EF4-FFF2-40B4-BE49-F238E27FC236}">
                    <a16:creationId xmlns:a16="http://schemas.microsoft.com/office/drawing/2014/main" id="{D60507F8-C6E7-44B3-A9C9-73013B0C7A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21" name="Group 120">
              <a:extLst>
                <a:ext uri="{FF2B5EF4-FFF2-40B4-BE49-F238E27FC236}">
                  <a16:creationId xmlns:a16="http://schemas.microsoft.com/office/drawing/2014/main" id="{8D6F6B8B-A5BC-4C9C-B720-77EF0F50AC2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22" name="Freeform 32">
                <a:extLst>
                  <a:ext uri="{FF2B5EF4-FFF2-40B4-BE49-F238E27FC236}">
                    <a16:creationId xmlns:a16="http://schemas.microsoft.com/office/drawing/2014/main" id="{DA234362-405F-455F-A275-DFF416FCF9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33">
                <a:extLst>
                  <a:ext uri="{FF2B5EF4-FFF2-40B4-BE49-F238E27FC236}">
                    <a16:creationId xmlns:a16="http://schemas.microsoft.com/office/drawing/2014/main" id="{4A363DBF-FA53-48C6-B632-3A8C6913CB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34">
                <a:extLst>
                  <a:ext uri="{FF2B5EF4-FFF2-40B4-BE49-F238E27FC236}">
                    <a16:creationId xmlns:a16="http://schemas.microsoft.com/office/drawing/2014/main" id="{CF1C2F61-BAEA-4797-BD25-80F1A132D5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Freeform 35">
                <a:extLst>
                  <a:ext uri="{FF2B5EF4-FFF2-40B4-BE49-F238E27FC236}">
                    <a16:creationId xmlns:a16="http://schemas.microsoft.com/office/drawing/2014/main" id="{CA6ED1E3-A28D-4DD8-8AA8-95A8EC79B5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6" name="Freeform 36">
                <a:extLst>
                  <a:ext uri="{FF2B5EF4-FFF2-40B4-BE49-F238E27FC236}">
                    <a16:creationId xmlns:a16="http://schemas.microsoft.com/office/drawing/2014/main" id="{55A23ABA-01F8-4613-B230-6DA4F1FF01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37">
                <a:extLst>
                  <a:ext uri="{FF2B5EF4-FFF2-40B4-BE49-F238E27FC236}">
                    <a16:creationId xmlns:a16="http://schemas.microsoft.com/office/drawing/2014/main" id="{DF9D5E37-B4CB-4D5F-BA07-66225FB17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8" name="Freeform 38">
                <a:extLst>
                  <a:ext uri="{FF2B5EF4-FFF2-40B4-BE49-F238E27FC236}">
                    <a16:creationId xmlns:a16="http://schemas.microsoft.com/office/drawing/2014/main" id="{250E5968-8F33-484D-8202-6777E3A83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9" name="Freeform 39">
                <a:extLst>
                  <a:ext uri="{FF2B5EF4-FFF2-40B4-BE49-F238E27FC236}">
                    <a16:creationId xmlns:a16="http://schemas.microsoft.com/office/drawing/2014/main" id="{9CA2463D-CF2D-45F9-909C-1118FAAAE7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0" name="Freeform 40">
                <a:extLst>
                  <a:ext uri="{FF2B5EF4-FFF2-40B4-BE49-F238E27FC236}">
                    <a16:creationId xmlns:a16="http://schemas.microsoft.com/office/drawing/2014/main" id="{35BF7F4B-1B60-4047-B58E-74A7E426B1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1" name="Rectangle 41">
                <a:extLst>
                  <a:ext uri="{FF2B5EF4-FFF2-40B4-BE49-F238E27FC236}">
                    <a16:creationId xmlns:a16="http://schemas.microsoft.com/office/drawing/2014/main" id="{8F20BCD9-F942-494A-AFBA-FE05F759D57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sp>
        <p:nvSpPr>
          <p:cNvPr id="2" name="Title 1">
            <a:extLst>
              <a:ext uri="{FF2B5EF4-FFF2-40B4-BE49-F238E27FC236}">
                <a16:creationId xmlns:a16="http://schemas.microsoft.com/office/drawing/2014/main" id="{A618AF75-E717-42CB-BFF7-722FCE24980C}"/>
              </a:ext>
            </a:extLst>
          </p:cNvPr>
          <p:cNvSpPr>
            <a:spLocks noGrp="1"/>
          </p:cNvSpPr>
          <p:nvPr>
            <p:ph type="title"/>
          </p:nvPr>
        </p:nvSpPr>
        <p:spPr>
          <a:xfrm>
            <a:off x="5128643" y="808057"/>
            <a:ext cx="6188402" cy="741344"/>
          </a:xfrm>
          <a:prstGeom prst="roundRect">
            <a:avLst/>
          </a:prstGeom>
          <a:solidFill>
            <a:schemeClr val="tx1"/>
          </a:solidFill>
        </p:spPr>
        <p:txBody>
          <a:bodyPr vert="horz" lIns="91440" tIns="45720" rIns="91440" bIns="45720" rtlCol="0" anchor="ctr">
            <a:normAutofit/>
          </a:bodyPr>
          <a:lstStyle/>
          <a:p>
            <a:pPr algn="ctr"/>
            <a:r>
              <a:rPr lang="en-US" dirty="0">
                <a:solidFill>
                  <a:schemeClr val="bg1"/>
                </a:solidFill>
              </a:rPr>
              <a:t>3-Dimensional tensor</a:t>
            </a:r>
          </a:p>
        </p:txBody>
      </p:sp>
      <p:sp>
        <p:nvSpPr>
          <p:cNvPr id="160" name="Round Diagonal Corner Rectangle 6">
            <a:extLst>
              <a:ext uri="{FF2B5EF4-FFF2-40B4-BE49-F238E27FC236}">
                <a16:creationId xmlns:a16="http://schemas.microsoft.com/office/drawing/2014/main" id="{FD37D9F1-787E-42F4-9E83-2D1774B51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579" y="808057"/>
            <a:ext cx="3821429" cy="5234394"/>
          </a:xfrm>
          <a:prstGeom prst="round2DiagRect">
            <a:avLst>
              <a:gd name="adj1" fmla="val 11323"/>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8E165DE6-7324-4BB5-A758-F3660397D82D}"/>
              </a:ext>
            </a:extLst>
          </p:cNvPr>
          <p:cNvSpPr>
            <a:spLocks noGrp="1"/>
          </p:cNvSpPr>
          <p:nvPr>
            <p:ph sz="half" idx="2"/>
          </p:nvPr>
        </p:nvSpPr>
        <p:spPr>
          <a:xfrm>
            <a:off x="5128643" y="1637348"/>
            <a:ext cx="6188402" cy="4731703"/>
          </a:xfrm>
        </p:spPr>
        <p:txBody>
          <a:bodyPr vert="horz" lIns="91440" tIns="45720" rIns="91440" bIns="45720" rtlCol="0">
            <a:normAutofit/>
          </a:bodyPr>
          <a:lstStyle/>
          <a:p>
            <a:pPr>
              <a:lnSpc>
                <a:spcPct val="110000"/>
              </a:lnSpc>
            </a:pPr>
            <a:r>
              <a:rPr lang="en-US" sz="1800" dirty="0"/>
              <a:t>This can be thought of as an array of arrays of arrays	</a:t>
            </a:r>
          </a:p>
          <a:p>
            <a:pPr>
              <a:lnSpc>
                <a:spcPct val="110000"/>
              </a:lnSpc>
            </a:pPr>
            <a:r>
              <a:rPr lang="en-US" sz="1800" dirty="0"/>
              <a:t>Can be visualized as a cube with every cell of the cube having a value</a:t>
            </a:r>
          </a:p>
          <a:p>
            <a:pPr>
              <a:lnSpc>
                <a:spcPct val="110000"/>
              </a:lnSpc>
            </a:pPr>
            <a:r>
              <a:rPr lang="en-US" sz="1800" dirty="0"/>
              <a:t>Can be constructed by:</a:t>
            </a:r>
          </a:p>
          <a:p>
            <a:pPr lvl="1">
              <a:lnSpc>
                <a:spcPct val="110000"/>
              </a:lnSpc>
            </a:pPr>
            <a:r>
              <a:rPr lang="en-US" sz="1800" dirty="0"/>
              <a:t>tf.tensor3d([[[1, 2], [3, 4]], [[5, 6], [7, 8]]]) - pass in a nested array of arrays that are the same size</a:t>
            </a:r>
          </a:p>
          <a:p>
            <a:pPr lvl="1">
              <a:lnSpc>
                <a:spcPct val="110000"/>
              </a:lnSpc>
            </a:pPr>
            <a:r>
              <a:rPr lang="en-US" sz="1800" dirty="0" err="1"/>
              <a:t>tf.tensor</a:t>
            </a:r>
            <a:r>
              <a:rPr lang="en-US" sz="1800" dirty="0"/>
              <a:t>([1, 2, 3, 4, 5, 6, 7, 8], [2, 2, 2]) - pass all the values in a single array as first parameter, then the dimensions ([x, y, z]) and shape (2, 2, 2)</a:t>
            </a:r>
          </a:p>
        </p:txBody>
      </p:sp>
      <p:sp>
        <p:nvSpPr>
          <p:cNvPr id="5" name="Footer Placeholder 4">
            <a:extLst>
              <a:ext uri="{FF2B5EF4-FFF2-40B4-BE49-F238E27FC236}">
                <a16:creationId xmlns:a16="http://schemas.microsoft.com/office/drawing/2014/main" id="{6F829670-2F12-4A3E-B895-A964036E3397}"/>
              </a:ext>
            </a:extLst>
          </p:cNvPr>
          <p:cNvSpPr>
            <a:spLocks noGrp="1"/>
          </p:cNvSpPr>
          <p:nvPr>
            <p:ph type="ftr" sz="quarter" idx="11"/>
          </p:nvPr>
        </p:nvSpPr>
        <p:spPr>
          <a:xfrm>
            <a:off x="1141411" y="6309360"/>
            <a:ext cx="6239309" cy="365125"/>
          </a:xfrm>
        </p:spPr>
        <p:txBody>
          <a:bodyPr vert="horz" lIns="91440" tIns="45720" rIns="91440" bIns="45720" rtlCol="0" anchor="ctr">
            <a:normAutofit/>
          </a:bodyPr>
          <a:lstStyle/>
          <a:p>
            <a:pPr>
              <a:spcAft>
                <a:spcPts val="600"/>
              </a:spcAft>
            </a:pPr>
            <a:r>
              <a:rPr lang="en-US" kern="1200" cap="all" baseline="0">
                <a:solidFill>
                  <a:schemeClr val="tx1">
                    <a:tint val="75000"/>
                  </a:schemeClr>
                </a:solidFill>
                <a:latin typeface="+mn-lt"/>
                <a:ea typeface="+mn-ea"/>
                <a:cs typeface="+mn-cs"/>
              </a:rPr>
              <a:t>Copyright @ 2021 IQbusiness</a:t>
            </a:r>
          </a:p>
        </p:txBody>
      </p:sp>
      <p:pic>
        <p:nvPicPr>
          <p:cNvPr id="10242" name="Picture 2" descr="Mathematics tensor or multidimensional dataset array 3d illustration. Big  data using in deep learning technology Stock Illustration | Adobe Stock">
            <a:extLst>
              <a:ext uri="{FF2B5EF4-FFF2-40B4-BE49-F238E27FC236}">
                <a16:creationId xmlns:a16="http://schemas.microsoft.com/office/drawing/2014/main" id="{3BAD65CE-719E-4180-A6E3-95E4ECEB0E1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43552" y="2354067"/>
            <a:ext cx="2963482" cy="22226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75614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pic>
        <p:nvPicPr>
          <p:cNvPr id="117" name="Picture 2">
            <a:extLst>
              <a:ext uri="{FF2B5EF4-FFF2-40B4-BE49-F238E27FC236}">
                <a16:creationId xmlns:a16="http://schemas.microsoft.com/office/drawing/2014/main" id="{97F8B420-F6E9-48B9-8985-F375C2E074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19" name="Group 118">
            <a:extLst>
              <a:ext uri="{FF2B5EF4-FFF2-40B4-BE49-F238E27FC236}">
                <a16:creationId xmlns:a16="http://schemas.microsoft.com/office/drawing/2014/main" id="{CF85EDDD-D49C-44B7-8339-27C5E2A6AB4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0" name="Group 119">
              <a:extLst>
                <a:ext uri="{FF2B5EF4-FFF2-40B4-BE49-F238E27FC236}">
                  <a16:creationId xmlns:a16="http://schemas.microsoft.com/office/drawing/2014/main" id="{83CC69B8-8A6E-4F7F-9710-97C9738B2D7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32" name="Rectangle 5">
                <a:extLst>
                  <a:ext uri="{FF2B5EF4-FFF2-40B4-BE49-F238E27FC236}">
                    <a16:creationId xmlns:a16="http://schemas.microsoft.com/office/drawing/2014/main" id="{A20E8EBD-7B32-43AA-A27A-24DF6EAC12F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33" name="Freeform 6">
                <a:extLst>
                  <a:ext uri="{FF2B5EF4-FFF2-40B4-BE49-F238E27FC236}">
                    <a16:creationId xmlns:a16="http://schemas.microsoft.com/office/drawing/2014/main" id="{7B9F0C88-FF40-42FA-ADAE-D16F2BE8D3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4" name="Freeform 7">
                <a:extLst>
                  <a:ext uri="{FF2B5EF4-FFF2-40B4-BE49-F238E27FC236}">
                    <a16:creationId xmlns:a16="http://schemas.microsoft.com/office/drawing/2014/main" id="{F9E2313C-B71C-4A1D-9323-9FF623C770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5" name="Freeform 8">
                <a:extLst>
                  <a:ext uri="{FF2B5EF4-FFF2-40B4-BE49-F238E27FC236}">
                    <a16:creationId xmlns:a16="http://schemas.microsoft.com/office/drawing/2014/main" id="{923035E4-907F-45AD-8E65-861B107739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6" name="Freeform 9">
                <a:extLst>
                  <a:ext uri="{FF2B5EF4-FFF2-40B4-BE49-F238E27FC236}">
                    <a16:creationId xmlns:a16="http://schemas.microsoft.com/office/drawing/2014/main" id="{2E35E67D-485A-446A-8681-FBD7FEBD74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7" name="Freeform 10">
                <a:extLst>
                  <a:ext uri="{FF2B5EF4-FFF2-40B4-BE49-F238E27FC236}">
                    <a16:creationId xmlns:a16="http://schemas.microsoft.com/office/drawing/2014/main" id="{286A5F54-0577-4E89-8C98-B130298CA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8" name="Freeform 11">
                <a:extLst>
                  <a:ext uri="{FF2B5EF4-FFF2-40B4-BE49-F238E27FC236}">
                    <a16:creationId xmlns:a16="http://schemas.microsoft.com/office/drawing/2014/main" id="{C497E6C9-C78F-4D4B-B409-C75FBFD38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9" name="Freeform 12">
                <a:extLst>
                  <a:ext uri="{FF2B5EF4-FFF2-40B4-BE49-F238E27FC236}">
                    <a16:creationId xmlns:a16="http://schemas.microsoft.com/office/drawing/2014/main" id="{5ABA200A-2542-40A9-994C-81B9BC81D3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0" name="Freeform 13">
                <a:extLst>
                  <a:ext uri="{FF2B5EF4-FFF2-40B4-BE49-F238E27FC236}">
                    <a16:creationId xmlns:a16="http://schemas.microsoft.com/office/drawing/2014/main" id="{8EA98A28-9511-4D18-84C8-0D673AC56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1" name="Freeform 14">
                <a:extLst>
                  <a:ext uri="{FF2B5EF4-FFF2-40B4-BE49-F238E27FC236}">
                    <a16:creationId xmlns:a16="http://schemas.microsoft.com/office/drawing/2014/main" id="{330BC192-1A17-4E9B-8021-9D9EE69603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2" name="Freeform 15">
                <a:extLst>
                  <a:ext uri="{FF2B5EF4-FFF2-40B4-BE49-F238E27FC236}">
                    <a16:creationId xmlns:a16="http://schemas.microsoft.com/office/drawing/2014/main" id="{C9697BAC-6ABE-4E6E-A9A2-9E98325D1E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3" name="Line 16">
                <a:extLst>
                  <a:ext uri="{FF2B5EF4-FFF2-40B4-BE49-F238E27FC236}">
                    <a16:creationId xmlns:a16="http://schemas.microsoft.com/office/drawing/2014/main" id="{A73BBFB4-8C46-481F-B24A-D1C623B7B15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44" name="Freeform 17">
                <a:extLst>
                  <a:ext uri="{FF2B5EF4-FFF2-40B4-BE49-F238E27FC236}">
                    <a16:creationId xmlns:a16="http://schemas.microsoft.com/office/drawing/2014/main" id="{F79038BC-C4D3-4E68-B4FE-B9901F1C54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5" name="Freeform 18">
                <a:extLst>
                  <a:ext uri="{FF2B5EF4-FFF2-40B4-BE49-F238E27FC236}">
                    <a16:creationId xmlns:a16="http://schemas.microsoft.com/office/drawing/2014/main" id="{7DB0F737-9E2D-48A3-BF2F-60CF84104D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6" name="Freeform 19">
                <a:extLst>
                  <a:ext uri="{FF2B5EF4-FFF2-40B4-BE49-F238E27FC236}">
                    <a16:creationId xmlns:a16="http://schemas.microsoft.com/office/drawing/2014/main" id="{CC78E666-4881-45B5-8845-FA39C87D35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7" name="Freeform 20">
                <a:extLst>
                  <a:ext uri="{FF2B5EF4-FFF2-40B4-BE49-F238E27FC236}">
                    <a16:creationId xmlns:a16="http://schemas.microsoft.com/office/drawing/2014/main" id="{7064B866-A9AC-416A-9C50-874DBFC1C0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48" name="Rectangle 21">
                <a:extLst>
                  <a:ext uri="{FF2B5EF4-FFF2-40B4-BE49-F238E27FC236}">
                    <a16:creationId xmlns:a16="http://schemas.microsoft.com/office/drawing/2014/main" id="{4188E72E-2B97-4156-9F64-67153C4EBBB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149" name="Freeform 22">
                <a:extLst>
                  <a:ext uri="{FF2B5EF4-FFF2-40B4-BE49-F238E27FC236}">
                    <a16:creationId xmlns:a16="http://schemas.microsoft.com/office/drawing/2014/main" id="{63BB6513-A343-4323-B797-97E62980D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0" name="Freeform 23">
                <a:extLst>
                  <a:ext uri="{FF2B5EF4-FFF2-40B4-BE49-F238E27FC236}">
                    <a16:creationId xmlns:a16="http://schemas.microsoft.com/office/drawing/2014/main" id="{D0DD4C9D-CA8D-487B-8146-BA8C900683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1" name="Freeform 24">
                <a:extLst>
                  <a:ext uri="{FF2B5EF4-FFF2-40B4-BE49-F238E27FC236}">
                    <a16:creationId xmlns:a16="http://schemas.microsoft.com/office/drawing/2014/main" id="{A7C6BCFA-F9BA-41DF-8C24-7D7F8B3151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2" name="Freeform 25">
                <a:extLst>
                  <a:ext uri="{FF2B5EF4-FFF2-40B4-BE49-F238E27FC236}">
                    <a16:creationId xmlns:a16="http://schemas.microsoft.com/office/drawing/2014/main" id="{DF6DE76D-80D0-4CA1-A2CE-527050E08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3" name="Freeform 26">
                <a:extLst>
                  <a:ext uri="{FF2B5EF4-FFF2-40B4-BE49-F238E27FC236}">
                    <a16:creationId xmlns:a16="http://schemas.microsoft.com/office/drawing/2014/main" id="{8AD36575-A4E4-421A-99F2-64A4041D3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4" name="Freeform 27">
                <a:extLst>
                  <a:ext uri="{FF2B5EF4-FFF2-40B4-BE49-F238E27FC236}">
                    <a16:creationId xmlns:a16="http://schemas.microsoft.com/office/drawing/2014/main" id="{3D7917CA-6A98-470E-A83F-DEAC51B17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5" name="Freeform 28">
                <a:extLst>
                  <a:ext uri="{FF2B5EF4-FFF2-40B4-BE49-F238E27FC236}">
                    <a16:creationId xmlns:a16="http://schemas.microsoft.com/office/drawing/2014/main" id="{72B3F77A-735C-46D2-A958-3A858D99F1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6" name="Freeform 29">
                <a:extLst>
                  <a:ext uri="{FF2B5EF4-FFF2-40B4-BE49-F238E27FC236}">
                    <a16:creationId xmlns:a16="http://schemas.microsoft.com/office/drawing/2014/main" id="{8C6178AF-9106-4D03-AB6E-B3DE39FD2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7" name="Freeform 30">
                <a:extLst>
                  <a:ext uri="{FF2B5EF4-FFF2-40B4-BE49-F238E27FC236}">
                    <a16:creationId xmlns:a16="http://schemas.microsoft.com/office/drawing/2014/main" id="{905E9F5A-B95F-4DC8-A43C-A6FD57D2C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58" name="Freeform 31">
                <a:extLst>
                  <a:ext uri="{FF2B5EF4-FFF2-40B4-BE49-F238E27FC236}">
                    <a16:creationId xmlns:a16="http://schemas.microsoft.com/office/drawing/2014/main" id="{D60507F8-C6E7-44B3-A9C9-73013B0C7A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21" name="Group 120">
              <a:extLst>
                <a:ext uri="{FF2B5EF4-FFF2-40B4-BE49-F238E27FC236}">
                  <a16:creationId xmlns:a16="http://schemas.microsoft.com/office/drawing/2014/main" id="{8D6F6B8B-A5BC-4C9C-B720-77EF0F50AC2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22" name="Freeform 32">
                <a:extLst>
                  <a:ext uri="{FF2B5EF4-FFF2-40B4-BE49-F238E27FC236}">
                    <a16:creationId xmlns:a16="http://schemas.microsoft.com/office/drawing/2014/main" id="{DA234362-405F-455F-A275-DFF416FCF9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3" name="Freeform 33">
                <a:extLst>
                  <a:ext uri="{FF2B5EF4-FFF2-40B4-BE49-F238E27FC236}">
                    <a16:creationId xmlns:a16="http://schemas.microsoft.com/office/drawing/2014/main" id="{4A363DBF-FA53-48C6-B632-3A8C6913CB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4" name="Freeform 34">
                <a:extLst>
                  <a:ext uri="{FF2B5EF4-FFF2-40B4-BE49-F238E27FC236}">
                    <a16:creationId xmlns:a16="http://schemas.microsoft.com/office/drawing/2014/main" id="{CF1C2F61-BAEA-4797-BD25-80F1A132D5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5" name="Freeform 35">
                <a:extLst>
                  <a:ext uri="{FF2B5EF4-FFF2-40B4-BE49-F238E27FC236}">
                    <a16:creationId xmlns:a16="http://schemas.microsoft.com/office/drawing/2014/main" id="{CA6ED1E3-A28D-4DD8-8AA8-95A8EC79B5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6" name="Freeform 36">
                <a:extLst>
                  <a:ext uri="{FF2B5EF4-FFF2-40B4-BE49-F238E27FC236}">
                    <a16:creationId xmlns:a16="http://schemas.microsoft.com/office/drawing/2014/main" id="{55A23ABA-01F8-4613-B230-6DA4F1FF01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7" name="Freeform 37">
                <a:extLst>
                  <a:ext uri="{FF2B5EF4-FFF2-40B4-BE49-F238E27FC236}">
                    <a16:creationId xmlns:a16="http://schemas.microsoft.com/office/drawing/2014/main" id="{DF9D5E37-B4CB-4D5F-BA07-66225FB17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8" name="Freeform 38">
                <a:extLst>
                  <a:ext uri="{FF2B5EF4-FFF2-40B4-BE49-F238E27FC236}">
                    <a16:creationId xmlns:a16="http://schemas.microsoft.com/office/drawing/2014/main" id="{250E5968-8F33-484D-8202-6777E3A833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29" name="Freeform 39">
                <a:extLst>
                  <a:ext uri="{FF2B5EF4-FFF2-40B4-BE49-F238E27FC236}">
                    <a16:creationId xmlns:a16="http://schemas.microsoft.com/office/drawing/2014/main" id="{9CA2463D-CF2D-45F9-909C-1118FAAAE7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0" name="Freeform 40">
                <a:extLst>
                  <a:ext uri="{FF2B5EF4-FFF2-40B4-BE49-F238E27FC236}">
                    <a16:creationId xmlns:a16="http://schemas.microsoft.com/office/drawing/2014/main" id="{35BF7F4B-1B60-4047-B58E-74A7E426B1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31" name="Rectangle 41">
                <a:extLst>
                  <a:ext uri="{FF2B5EF4-FFF2-40B4-BE49-F238E27FC236}">
                    <a16:creationId xmlns:a16="http://schemas.microsoft.com/office/drawing/2014/main" id="{8F20BCD9-F942-494A-AFBA-FE05F759D57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sp>
        <p:nvSpPr>
          <p:cNvPr id="2" name="Title 1">
            <a:extLst>
              <a:ext uri="{FF2B5EF4-FFF2-40B4-BE49-F238E27FC236}">
                <a16:creationId xmlns:a16="http://schemas.microsoft.com/office/drawing/2014/main" id="{A618AF75-E717-42CB-BFF7-722FCE24980C}"/>
              </a:ext>
            </a:extLst>
          </p:cNvPr>
          <p:cNvSpPr>
            <a:spLocks noGrp="1"/>
          </p:cNvSpPr>
          <p:nvPr>
            <p:ph type="title"/>
          </p:nvPr>
        </p:nvSpPr>
        <p:spPr>
          <a:xfrm>
            <a:off x="5128643" y="808057"/>
            <a:ext cx="6188402" cy="741344"/>
          </a:xfrm>
          <a:prstGeom prst="roundRect">
            <a:avLst/>
          </a:prstGeom>
          <a:solidFill>
            <a:schemeClr val="tx1"/>
          </a:solidFill>
        </p:spPr>
        <p:txBody>
          <a:bodyPr vert="horz" lIns="91440" tIns="45720" rIns="91440" bIns="45720" rtlCol="0" anchor="ctr">
            <a:normAutofit/>
          </a:bodyPr>
          <a:lstStyle/>
          <a:p>
            <a:pPr algn="ctr"/>
            <a:r>
              <a:rPr lang="en-US" dirty="0">
                <a:solidFill>
                  <a:schemeClr val="bg1"/>
                </a:solidFill>
              </a:rPr>
              <a:t>N-Dimensional tensor</a:t>
            </a:r>
          </a:p>
        </p:txBody>
      </p:sp>
      <p:sp>
        <p:nvSpPr>
          <p:cNvPr id="160" name="Round Diagonal Corner Rectangle 6">
            <a:extLst>
              <a:ext uri="{FF2B5EF4-FFF2-40B4-BE49-F238E27FC236}">
                <a16:creationId xmlns:a16="http://schemas.microsoft.com/office/drawing/2014/main" id="{FD37D9F1-787E-42F4-9E83-2D1774B51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579" y="808057"/>
            <a:ext cx="3821429" cy="5234394"/>
          </a:xfrm>
          <a:prstGeom prst="round2DiagRect">
            <a:avLst>
              <a:gd name="adj1" fmla="val 11323"/>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8E165DE6-7324-4BB5-A758-F3660397D82D}"/>
              </a:ext>
            </a:extLst>
          </p:cNvPr>
          <p:cNvSpPr>
            <a:spLocks noGrp="1"/>
          </p:cNvSpPr>
          <p:nvPr>
            <p:ph sz="half" idx="2"/>
          </p:nvPr>
        </p:nvSpPr>
        <p:spPr>
          <a:xfrm>
            <a:off x="5128643" y="1637348"/>
            <a:ext cx="6188402" cy="4731703"/>
          </a:xfrm>
        </p:spPr>
        <p:txBody>
          <a:bodyPr vert="horz" lIns="91440" tIns="45720" rIns="91440" bIns="45720" rtlCol="0">
            <a:normAutofit/>
          </a:bodyPr>
          <a:lstStyle/>
          <a:p>
            <a:pPr>
              <a:lnSpc>
                <a:spcPct val="110000"/>
              </a:lnSpc>
            </a:pPr>
            <a:r>
              <a:rPr lang="en-US" sz="1800" dirty="0"/>
              <a:t>We aren't used to higher dimensions because we live in three, with the fourth being objective</a:t>
            </a:r>
          </a:p>
          <a:p>
            <a:pPr>
              <a:lnSpc>
                <a:spcPct val="110000"/>
              </a:lnSpc>
            </a:pPr>
            <a:r>
              <a:rPr lang="en-US" sz="1800" dirty="0"/>
              <a:t>Some visualize the higher dimensions as an array of cubes (4D) or grid of cubes (5D)</a:t>
            </a:r>
          </a:p>
          <a:p>
            <a:pPr>
              <a:lnSpc>
                <a:spcPct val="110000"/>
              </a:lnSpc>
            </a:pPr>
            <a:r>
              <a:rPr lang="en-US" sz="1800" dirty="0"/>
              <a:t>To create there are still tensor4d, tensor5d, and tensor6d, but </a:t>
            </a:r>
            <a:r>
              <a:rPr lang="en-US" sz="1800" dirty="0" err="1"/>
              <a:t>tf.tensor</a:t>
            </a:r>
            <a:r>
              <a:rPr lang="en-US" sz="1800" dirty="0"/>
              <a:t> will be used for anything higher than that</a:t>
            </a:r>
          </a:p>
        </p:txBody>
      </p:sp>
      <p:sp>
        <p:nvSpPr>
          <p:cNvPr id="5" name="Footer Placeholder 4">
            <a:extLst>
              <a:ext uri="{FF2B5EF4-FFF2-40B4-BE49-F238E27FC236}">
                <a16:creationId xmlns:a16="http://schemas.microsoft.com/office/drawing/2014/main" id="{6F829670-2F12-4A3E-B895-A964036E3397}"/>
              </a:ext>
            </a:extLst>
          </p:cNvPr>
          <p:cNvSpPr>
            <a:spLocks noGrp="1"/>
          </p:cNvSpPr>
          <p:nvPr>
            <p:ph type="ftr" sz="quarter" idx="11"/>
          </p:nvPr>
        </p:nvSpPr>
        <p:spPr>
          <a:xfrm>
            <a:off x="1141411" y="6309360"/>
            <a:ext cx="6239309" cy="365125"/>
          </a:xfrm>
        </p:spPr>
        <p:txBody>
          <a:bodyPr vert="horz" lIns="91440" tIns="45720" rIns="91440" bIns="45720" rtlCol="0" anchor="ctr">
            <a:normAutofit/>
          </a:bodyPr>
          <a:lstStyle/>
          <a:p>
            <a:pPr>
              <a:spcAft>
                <a:spcPts val="600"/>
              </a:spcAft>
            </a:pPr>
            <a:r>
              <a:rPr lang="en-US" kern="1200" cap="all" baseline="0">
                <a:solidFill>
                  <a:schemeClr val="tx1">
                    <a:tint val="75000"/>
                  </a:schemeClr>
                </a:solidFill>
                <a:latin typeface="+mn-lt"/>
                <a:ea typeface="+mn-ea"/>
                <a:cs typeface="+mn-cs"/>
              </a:rPr>
              <a:t>Copyright @ 2021 IQbusiness</a:t>
            </a:r>
          </a:p>
        </p:txBody>
      </p:sp>
      <p:pic>
        <p:nvPicPr>
          <p:cNvPr id="11268" name="Picture 4" descr="Visualizing Math — An awesome animation of a rotating 4D cube...">
            <a:extLst>
              <a:ext uri="{FF2B5EF4-FFF2-40B4-BE49-F238E27FC236}">
                <a16:creationId xmlns:a16="http://schemas.microsoft.com/office/drawing/2014/main" id="{0F4B33C1-3C67-44E7-8DF4-54B3C304F34B}"/>
              </a:ext>
            </a:extLst>
          </p:cNvPr>
          <p:cNvPicPr>
            <a:picLocks noChangeAspect="1" noChangeArrowheads="1" noCrop="1"/>
          </p:cNvPicPr>
          <p:nvPr/>
        </p:nvPicPr>
        <p:blipFill>
          <a:blip r:embed="rId5">
            <a:extLst>
              <a:ext uri="{28A0092B-C50C-407E-A947-70E740481C1C}">
                <a14:useLocalDpi xmlns:a14="http://schemas.microsoft.com/office/drawing/2010/main" val="0"/>
              </a:ext>
            </a:extLst>
          </a:blip>
          <a:srcRect/>
          <a:stretch>
            <a:fillRect/>
          </a:stretch>
        </p:blipFill>
        <p:spPr bwMode="auto">
          <a:xfrm>
            <a:off x="701326" y="2229164"/>
            <a:ext cx="3947892" cy="2631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76791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pic>
        <p:nvPicPr>
          <p:cNvPr id="12292" name="Picture 2">
            <a:extLst>
              <a:ext uri="{FF2B5EF4-FFF2-40B4-BE49-F238E27FC236}">
                <a16:creationId xmlns:a16="http://schemas.microsoft.com/office/drawing/2014/main" id="{33D44672-E0E3-4674-950D-BD508BE4531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2293" name="Group 72">
            <a:extLst>
              <a:ext uri="{FF2B5EF4-FFF2-40B4-BE49-F238E27FC236}">
                <a16:creationId xmlns:a16="http://schemas.microsoft.com/office/drawing/2014/main" id="{C320E816-B393-45A7-B72E-0E7957C1F5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74" name="Rectangle 5">
              <a:extLst>
                <a:ext uri="{FF2B5EF4-FFF2-40B4-BE49-F238E27FC236}">
                  <a16:creationId xmlns:a16="http://schemas.microsoft.com/office/drawing/2014/main" id="{FA8BF52E-F01E-4F10-AD3E-209E6561106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5" name="Freeform 6">
              <a:extLst>
                <a:ext uri="{FF2B5EF4-FFF2-40B4-BE49-F238E27FC236}">
                  <a16:creationId xmlns:a16="http://schemas.microsoft.com/office/drawing/2014/main" id="{5CCD0569-C62E-48FB-A8BB-6BC8387F18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6" name="Freeform 7">
              <a:extLst>
                <a:ext uri="{FF2B5EF4-FFF2-40B4-BE49-F238E27FC236}">
                  <a16:creationId xmlns:a16="http://schemas.microsoft.com/office/drawing/2014/main" id="{174BD00C-33C4-4671-B4FE-160539C7CC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7" name="Rectangle 8">
              <a:extLst>
                <a:ext uri="{FF2B5EF4-FFF2-40B4-BE49-F238E27FC236}">
                  <a16:creationId xmlns:a16="http://schemas.microsoft.com/office/drawing/2014/main" id="{FBA088E6-2B20-422C-B1A4-FC1D5C83BD4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8" name="Freeform 9">
              <a:extLst>
                <a:ext uri="{FF2B5EF4-FFF2-40B4-BE49-F238E27FC236}">
                  <a16:creationId xmlns:a16="http://schemas.microsoft.com/office/drawing/2014/main" id="{59E0759F-8BBC-4BFB-BFC8-88089196BA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9" name="Freeform 10">
              <a:extLst>
                <a:ext uri="{FF2B5EF4-FFF2-40B4-BE49-F238E27FC236}">
                  <a16:creationId xmlns:a16="http://schemas.microsoft.com/office/drawing/2014/main" id="{841556E7-C3FA-4293-BC40-79A114184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Freeform 11">
              <a:extLst>
                <a:ext uri="{FF2B5EF4-FFF2-40B4-BE49-F238E27FC236}">
                  <a16:creationId xmlns:a16="http://schemas.microsoft.com/office/drawing/2014/main" id="{5776AD70-B265-4282-9F6D-A6FF2968E8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1" name="Freeform 12">
              <a:extLst>
                <a:ext uri="{FF2B5EF4-FFF2-40B4-BE49-F238E27FC236}">
                  <a16:creationId xmlns:a16="http://schemas.microsoft.com/office/drawing/2014/main" id="{8B4764B4-C673-4421-9691-45A236FA5A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13">
              <a:extLst>
                <a:ext uri="{FF2B5EF4-FFF2-40B4-BE49-F238E27FC236}">
                  <a16:creationId xmlns:a16="http://schemas.microsoft.com/office/drawing/2014/main" id="{820C4B27-9DCA-4BE7-8DA2-F0CEDA297B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14">
              <a:extLst>
                <a:ext uri="{FF2B5EF4-FFF2-40B4-BE49-F238E27FC236}">
                  <a16:creationId xmlns:a16="http://schemas.microsoft.com/office/drawing/2014/main" id="{10228B76-9508-4406-9511-086A595AA4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15">
              <a:extLst>
                <a:ext uri="{FF2B5EF4-FFF2-40B4-BE49-F238E27FC236}">
                  <a16:creationId xmlns:a16="http://schemas.microsoft.com/office/drawing/2014/main" id="{CB09C001-F04E-43E0-B05A-ED31B2EA1B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16">
              <a:extLst>
                <a:ext uri="{FF2B5EF4-FFF2-40B4-BE49-F238E27FC236}">
                  <a16:creationId xmlns:a16="http://schemas.microsoft.com/office/drawing/2014/main" id="{015DC477-AE9B-4344-B43E-7C294BEA8C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17">
              <a:extLst>
                <a:ext uri="{FF2B5EF4-FFF2-40B4-BE49-F238E27FC236}">
                  <a16:creationId xmlns:a16="http://schemas.microsoft.com/office/drawing/2014/main" id="{230F46F5-5693-4D4E-BE6D-B4721D6365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18">
              <a:extLst>
                <a:ext uri="{FF2B5EF4-FFF2-40B4-BE49-F238E27FC236}">
                  <a16:creationId xmlns:a16="http://schemas.microsoft.com/office/drawing/2014/main" id="{C5037ACC-178A-49DD-94AD-8B2842E648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19">
              <a:extLst>
                <a:ext uri="{FF2B5EF4-FFF2-40B4-BE49-F238E27FC236}">
                  <a16:creationId xmlns:a16="http://schemas.microsoft.com/office/drawing/2014/main" id="{B57FC6E7-5636-4B0D-BCEF-F0FF4CF63F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20">
              <a:extLst>
                <a:ext uri="{FF2B5EF4-FFF2-40B4-BE49-F238E27FC236}">
                  <a16:creationId xmlns:a16="http://schemas.microsoft.com/office/drawing/2014/main" id="{AEAF7536-4FD5-40B2-A47E-12701FBF60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21">
              <a:extLst>
                <a:ext uri="{FF2B5EF4-FFF2-40B4-BE49-F238E27FC236}">
                  <a16:creationId xmlns:a16="http://schemas.microsoft.com/office/drawing/2014/main" id="{492EE95C-CA9E-4C04-8904-AD4E3CF12B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22">
              <a:extLst>
                <a:ext uri="{FF2B5EF4-FFF2-40B4-BE49-F238E27FC236}">
                  <a16:creationId xmlns:a16="http://schemas.microsoft.com/office/drawing/2014/main" id="{4176F3CC-BEC5-48D6-9EC4-FE53B35A5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23">
              <a:extLst>
                <a:ext uri="{FF2B5EF4-FFF2-40B4-BE49-F238E27FC236}">
                  <a16:creationId xmlns:a16="http://schemas.microsoft.com/office/drawing/2014/main" id="{1843132F-2E68-467D-8203-4734ED67E76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24">
              <a:extLst>
                <a:ext uri="{FF2B5EF4-FFF2-40B4-BE49-F238E27FC236}">
                  <a16:creationId xmlns:a16="http://schemas.microsoft.com/office/drawing/2014/main" id="{2BB3C725-0DC0-42C7-8DE6-1759523ECEB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25">
              <a:extLst>
                <a:ext uri="{FF2B5EF4-FFF2-40B4-BE49-F238E27FC236}">
                  <a16:creationId xmlns:a16="http://schemas.microsoft.com/office/drawing/2014/main" id="{B6DD478C-18EF-4E12-8F25-30385944FD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26">
              <a:extLst>
                <a:ext uri="{FF2B5EF4-FFF2-40B4-BE49-F238E27FC236}">
                  <a16:creationId xmlns:a16="http://schemas.microsoft.com/office/drawing/2014/main" id="{9BF402B3-6657-427D-8B4C-4D183AE18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27">
              <a:extLst>
                <a:ext uri="{FF2B5EF4-FFF2-40B4-BE49-F238E27FC236}">
                  <a16:creationId xmlns:a16="http://schemas.microsoft.com/office/drawing/2014/main" id="{8B9AD51E-B681-4AB6-8328-020F97F0EF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28">
              <a:extLst>
                <a:ext uri="{FF2B5EF4-FFF2-40B4-BE49-F238E27FC236}">
                  <a16:creationId xmlns:a16="http://schemas.microsoft.com/office/drawing/2014/main" id="{965C3DF4-5EE2-438F-BAD8-1263AA5DBD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29">
              <a:extLst>
                <a:ext uri="{FF2B5EF4-FFF2-40B4-BE49-F238E27FC236}">
                  <a16:creationId xmlns:a16="http://schemas.microsoft.com/office/drawing/2014/main" id="{13FD4F16-837E-4B6E-A8BF-52FE99722C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30">
              <a:extLst>
                <a:ext uri="{FF2B5EF4-FFF2-40B4-BE49-F238E27FC236}">
                  <a16:creationId xmlns:a16="http://schemas.microsoft.com/office/drawing/2014/main" id="{E8347121-B702-41AD-9A01-4681E8E6CE8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31">
              <a:extLst>
                <a:ext uri="{FF2B5EF4-FFF2-40B4-BE49-F238E27FC236}">
                  <a16:creationId xmlns:a16="http://schemas.microsoft.com/office/drawing/2014/main" id="{AA0FA0CD-862B-4345-BD18-63E860E7F0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32">
              <a:extLst>
                <a:ext uri="{FF2B5EF4-FFF2-40B4-BE49-F238E27FC236}">
                  <a16:creationId xmlns:a16="http://schemas.microsoft.com/office/drawing/2014/main" id="{474EBBAA-B729-410A-98FD-9B25F6459E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Rectangle 33">
              <a:extLst>
                <a:ext uri="{FF2B5EF4-FFF2-40B4-BE49-F238E27FC236}">
                  <a16:creationId xmlns:a16="http://schemas.microsoft.com/office/drawing/2014/main" id="{2735A1B4-E9C7-457E-BA06-ECA0E88036D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3" name="Freeform 34">
              <a:extLst>
                <a:ext uri="{FF2B5EF4-FFF2-40B4-BE49-F238E27FC236}">
                  <a16:creationId xmlns:a16="http://schemas.microsoft.com/office/drawing/2014/main" id="{43B5A362-F1A0-4795-94D2-1EDCDBC0DA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35">
              <a:extLst>
                <a:ext uri="{FF2B5EF4-FFF2-40B4-BE49-F238E27FC236}">
                  <a16:creationId xmlns:a16="http://schemas.microsoft.com/office/drawing/2014/main" id="{DD59E06C-0307-4B04-A013-C304E597B7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Freeform 36">
              <a:extLst>
                <a:ext uri="{FF2B5EF4-FFF2-40B4-BE49-F238E27FC236}">
                  <a16:creationId xmlns:a16="http://schemas.microsoft.com/office/drawing/2014/main" id="{36BC7AF8-4554-46B6-8C29-E7FDD0FD78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6" name="Freeform 37">
              <a:extLst>
                <a:ext uri="{FF2B5EF4-FFF2-40B4-BE49-F238E27FC236}">
                  <a16:creationId xmlns:a16="http://schemas.microsoft.com/office/drawing/2014/main" id="{73044F3B-8920-4F7E-BBE7-1562D8EB9C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38">
              <a:extLst>
                <a:ext uri="{FF2B5EF4-FFF2-40B4-BE49-F238E27FC236}">
                  <a16:creationId xmlns:a16="http://schemas.microsoft.com/office/drawing/2014/main" id="{BD875300-3AEC-46E8-A480-D3A90EE32D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39">
              <a:extLst>
                <a:ext uri="{FF2B5EF4-FFF2-40B4-BE49-F238E27FC236}">
                  <a16:creationId xmlns:a16="http://schemas.microsoft.com/office/drawing/2014/main" id="{C6D2D370-CE1A-4D88-A5AA-ADF03133BC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40">
              <a:extLst>
                <a:ext uri="{FF2B5EF4-FFF2-40B4-BE49-F238E27FC236}">
                  <a16:creationId xmlns:a16="http://schemas.microsoft.com/office/drawing/2014/main" id="{626C097A-E038-4964-B469-C38E44BB98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41">
              <a:extLst>
                <a:ext uri="{FF2B5EF4-FFF2-40B4-BE49-F238E27FC236}">
                  <a16:creationId xmlns:a16="http://schemas.microsoft.com/office/drawing/2014/main" id="{C18F279C-F6DE-4705-B473-5804BF614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42">
              <a:extLst>
                <a:ext uri="{FF2B5EF4-FFF2-40B4-BE49-F238E27FC236}">
                  <a16:creationId xmlns:a16="http://schemas.microsoft.com/office/drawing/2014/main" id="{2A52CC64-02CD-443F-B158-E1AFFBB1D6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43">
              <a:extLst>
                <a:ext uri="{FF2B5EF4-FFF2-40B4-BE49-F238E27FC236}">
                  <a16:creationId xmlns:a16="http://schemas.microsoft.com/office/drawing/2014/main" id="{62DFE5BE-9D50-440B-B721-C0986EC053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44">
              <a:extLst>
                <a:ext uri="{FF2B5EF4-FFF2-40B4-BE49-F238E27FC236}">
                  <a16:creationId xmlns:a16="http://schemas.microsoft.com/office/drawing/2014/main" id="{50FCDEE9-3395-471D-8202-A47345FEDF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Rectangle 45">
              <a:extLst>
                <a:ext uri="{FF2B5EF4-FFF2-40B4-BE49-F238E27FC236}">
                  <a16:creationId xmlns:a16="http://schemas.microsoft.com/office/drawing/2014/main" id="{702E07B4-588B-46D9-8D79-7C1CBCFB237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15" name="Freeform 46">
              <a:extLst>
                <a:ext uri="{FF2B5EF4-FFF2-40B4-BE49-F238E27FC236}">
                  <a16:creationId xmlns:a16="http://schemas.microsoft.com/office/drawing/2014/main" id="{7857BDA2-0EB8-4A46-86CC-64BA98DF4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47">
              <a:extLst>
                <a:ext uri="{FF2B5EF4-FFF2-40B4-BE49-F238E27FC236}">
                  <a16:creationId xmlns:a16="http://schemas.microsoft.com/office/drawing/2014/main" id="{5B15FA3D-3641-430F-90AD-63F5A50E48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Freeform 48">
              <a:extLst>
                <a:ext uri="{FF2B5EF4-FFF2-40B4-BE49-F238E27FC236}">
                  <a16:creationId xmlns:a16="http://schemas.microsoft.com/office/drawing/2014/main" id="{A3A6D048-F3EC-4C4B-9F14-877821D29B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8" name="Freeform 49">
              <a:extLst>
                <a:ext uri="{FF2B5EF4-FFF2-40B4-BE49-F238E27FC236}">
                  <a16:creationId xmlns:a16="http://schemas.microsoft.com/office/drawing/2014/main" id="{9A62FA7A-B423-4E71-A853-21DEEA051C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50">
              <a:extLst>
                <a:ext uri="{FF2B5EF4-FFF2-40B4-BE49-F238E27FC236}">
                  <a16:creationId xmlns:a16="http://schemas.microsoft.com/office/drawing/2014/main" id="{4FA8E7C9-FF45-4B91-976D-1D7B5BE0CA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51">
              <a:extLst>
                <a:ext uri="{FF2B5EF4-FFF2-40B4-BE49-F238E27FC236}">
                  <a16:creationId xmlns:a16="http://schemas.microsoft.com/office/drawing/2014/main" id="{2F563A0A-EFDC-4681-BF8D-1C442B4E25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52">
              <a:extLst>
                <a:ext uri="{FF2B5EF4-FFF2-40B4-BE49-F238E27FC236}">
                  <a16:creationId xmlns:a16="http://schemas.microsoft.com/office/drawing/2014/main" id="{478A5624-D8BD-4F2C-9660-2E2BBF4870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53">
              <a:extLst>
                <a:ext uri="{FF2B5EF4-FFF2-40B4-BE49-F238E27FC236}">
                  <a16:creationId xmlns:a16="http://schemas.microsoft.com/office/drawing/2014/main" id="{5974B6BD-6FBA-49FD-8858-BA17926FBE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54">
              <a:extLst>
                <a:ext uri="{FF2B5EF4-FFF2-40B4-BE49-F238E27FC236}">
                  <a16:creationId xmlns:a16="http://schemas.microsoft.com/office/drawing/2014/main" id="{5C02FA29-BFBF-420E-B179-99DEAC5719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55">
              <a:extLst>
                <a:ext uri="{FF2B5EF4-FFF2-40B4-BE49-F238E27FC236}">
                  <a16:creationId xmlns:a16="http://schemas.microsoft.com/office/drawing/2014/main" id="{B3165781-435B-4B36-B90A-EEF0CC1609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56">
              <a:extLst>
                <a:ext uri="{FF2B5EF4-FFF2-40B4-BE49-F238E27FC236}">
                  <a16:creationId xmlns:a16="http://schemas.microsoft.com/office/drawing/2014/main" id="{1EAD39FE-DF4A-472E-BF18-35DC0C1D81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6" name="Freeform 57">
              <a:extLst>
                <a:ext uri="{FF2B5EF4-FFF2-40B4-BE49-F238E27FC236}">
                  <a16:creationId xmlns:a16="http://schemas.microsoft.com/office/drawing/2014/main" id="{A28CFFD1-1AA5-4840-9322-F54994B53D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58">
              <a:extLst>
                <a:ext uri="{FF2B5EF4-FFF2-40B4-BE49-F238E27FC236}">
                  <a16:creationId xmlns:a16="http://schemas.microsoft.com/office/drawing/2014/main" id="{416BAD59-23C0-4E04-AA3B-6EFDE9DA60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2294" name="Group 128">
            <a:extLst>
              <a:ext uri="{FF2B5EF4-FFF2-40B4-BE49-F238E27FC236}">
                <a16:creationId xmlns:a16="http://schemas.microsoft.com/office/drawing/2014/main" id="{6DF2BC1F-78D2-4777-B4E7-9EFAF3C75B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2295" name="Rectangle 129">
              <a:extLst>
                <a:ext uri="{FF2B5EF4-FFF2-40B4-BE49-F238E27FC236}">
                  <a16:creationId xmlns:a16="http://schemas.microsoft.com/office/drawing/2014/main" id="{36F56DB6-D4C6-4FEC-859E-606E58ED02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1" name="Picture 2">
              <a:extLst>
                <a:ext uri="{FF2B5EF4-FFF2-40B4-BE49-F238E27FC236}">
                  <a16:creationId xmlns:a16="http://schemas.microsoft.com/office/drawing/2014/main" id="{407540D9-B894-4044-977F-985CE8AAEDB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12290" name="Picture 2" descr="A Tale of Three Deep Learning Frameworks: TensorFlow, Keras, &amp;amp; PyTorc…">
            <a:extLst>
              <a:ext uri="{FF2B5EF4-FFF2-40B4-BE49-F238E27FC236}">
                <a16:creationId xmlns:a16="http://schemas.microsoft.com/office/drawing/2014/main" id="{9EF76218-DA2F-41FF-8687-E5EA49056646}"/>
              </a:ext>
            </a:extLst>
          </p:cNvPr>
          <p:cNvPicPr>
            <a:picLocks noChangeAspect="1" noChangeArrowheads="1"/>
          </p:cNvPicPr>
          <p:nvPr/>
        </p:nvPicPr>
        <p:blipFill rotWithShape="1">
          <a:blip r:embed="rId5">
            <a:duotone>
              <a:prstClr val="black"/>
              <a:schemeClr val="accent5">
                <a:tint val="45000"/>
                <a:satMod val="400000"/>
              </a:schemeClr>
            </a:duotone>
            <a:alphaModFix/>
            <a:extLst>
              <a:ext uri="{28A0092B-C50C-407E-A947-70E740481C1C}">
                <a14:useLocalDpi xmlns:a14="http://schemas.microsoft.com/office/drawing/2010/main" val="0"/>
              </a:ext>
            </a:extLst>
          </a:blip>
          <a:srcRect r="30"/>
          <a:stretch/>
        </p:blipFill>
        <p:spPr bwMode="auto">
          <a:xfrm>
            <a:off x="20" y="10"/>
            <a:ext cx="12188369"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12296" name="Group 132">
            <a:extLst>
              <a:ext uri="{FF2B5EF4-FFF2-40B4-BE49-F238E27FC236}">
                <a16:creationId xmlns:a16="http://schemas.microsoft.com/office/drawing/2014/main" id="{51F20467-AC06-4DDC-8307-869166099B9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2297" name="Round Diagonal Corner Rectangle 7">
              <a:extLst>
                <a:ext uri="{FF2B5EF4-FFF2-40B4-BE49-F238E27FC236}">
                  <a16:creationId xmlns:a16="http://schemas.microsoft.com/office/drawing/2014/main" id="{8DC8D026-21C3-4C97-948D-2975D21649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5" name="Group 134">
              <a:extLst>
                <a:ext uri="{FF2B5EF4-FFF2-40B4-BE49-F238E27FC236}">
                  <a16:creationId xmlns:a16="http://schemas.microsoft.com/office/drawing/2014/main" id="{C953029F-BAEE-4C9E-87D0-F92AEBEF6FC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36" name="Freeform 32">
                <a:extLst>
                  <a:ext uri="{FF2B5EF4-FFF2-40B4-BE49-F238E27FC236}">
                    <a16:creationId xmlns:a16="http://schemas.microsoft.com/office/drawing/2014/main" id="{1ED05897-C3FB-4F32-A5D1-553835A75A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7" name="Freeform 33">
                <a:extLst>
                  <a:ext uri="{FF2B5EF4-FFF2-40B4-BE49-F238E27FC236}">
                    <a16:creationId xmlns:a16="http://schemas.microsoft.com/office/drawing/2014/main" id="{9D099414-76E2-4372-B368-D621F96571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8" name="Freeform 34">
                <a:extLst>
                  <a:ext uri="{FF2B5EF4-FFF2-40B4-BE49-F238E27FC236}">
                    <a16:creationId xmlns:a16="http://schemas.microsoft.com/office/drawing/2014/main" id="{CF7AA4EE-CA56-47C9-BD91-FBDB520717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39" name="Freeform 37">
                <a:extLst>
                  <a:ext uri="{FF2B5EF4-FFF2-40B4-BE49-F238E27FC236}">
                    <a16:creationId xmlns:a16="http://schemas.microsoft.com/office/drawing/2014/main" id="{8EF29193-BBE5-46AD-B3C6-18010CFB39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0" name="Freeform 35">
                <a:extLst>
                  <a:ext uri="{FF2B5EF4-FFF2-40B4-BE49-F238E27FC236}">
                    <a16:creationId xmlns:a16="http://schemas.microsoft.com/office/drawing/2014/main" id="{583D18AB-4872-404F-88A8-61B70DC69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1" name="Freeform 36">
                <a:extLst>
                  <a:ext uri="{FF2B5EF4-FFF2-40B4-BE49-F238E27FC236}">
                    <a16:creationId xmlns:a16="http://schemas.microsoft.com/office/drawing/2014/main" id="{E09553B1-03B9-4A64-8DFD-C4D6B4506E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2" name="Freeform 38">
                <a:extLst>
                  <a:ext uri="{FF2B5EF4-FFF2-40B4-BE49-F238E27FC236}">
                    <a16:creationId xmlns:a16="http://schemas.microsoft.com/office/drawing/2014/main" id="{8BC67352-D438-4124-BA03-A3373DCC408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3" name="Freeform 39">
                <a:extLst>
                  <a:ext uri="{FF2B5EF4-FFF2-40B4-BE49-F238E27FC236}">
                    <a16:creationId xmlns:a16="http://schemas.microsoft.com/office/drawing/2014/main" id="{7139AB6C-D51A-4F07-BBF8-3B999004BA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4" name="Freeform 40">
                <a:extLst>
                  <a:ext uri="{FF2B5EF4-FFF2-40B4-BE49-F238E27FC236}">
                    <a16:creationId xmlns:a16="http://schemas.microsoft.com/office/drawing/2014/main" id="{032E733A-3EF4-4A0F-8A1E-BE2348ED4C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5" name="Rectangle 41">
                <a:extLst>
                  <a:ext uri="{FF2B5EF4-FFF2-40B4-BE49-F238E27FC236}">
                    <a16:creationId xmlns:a16="http://schemas.microsoft.com/office/drawing/2014/main" id="{5376C820-9E08-46B7-AEC9-EE341A0E8D7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146" name="Freeform 32">
                <a:extLst>
                  <a:ext uri="{FF2B5EF4-FFF2-40B4-BE49-F238E27FC236}">
                    <a16:creationId xmlns:a16="http://schemas.microsoft.com/office/drawing/2014/main" id="{1C546710-A8A8-4BB5-ABDB-E0D2F117D8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7" name="Freeform 33">
                <a:extLst>
                  <a:ext uri="{FF2B5EF4-FFF2-40B4-BE49-F238E27FC236}">
                    <a16:creationId xmlns:a16="http://schemas.microsoft.com/office/drawing/2014/main" id="{3210BD8B-9CE0-423E-B952-F7D59FC4A9B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8" name="Freeform 34">
                <a:extLst>
                  <a:ext uri="{FF2B5EF4-FFF2-40B4-BE49-F238E27FC236}">
                    <a16:creationId xmlns:a16="http://schemas.microsoft.com/office/drawing/2014/main" id="{AB8B3F17-1F22-404E-932B-B02A6D9F90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9" name="Freeform 37">
                <a:extLst>
                  <a:ext uri="{FF2B5EF4-FFF2-40B4-BE49-F238E27FC236}">
                    <a16:creationId xmlns:a16="http://schemas.microsoft.com/office/drawing/2014/main" id="{4D93FBC8-AF3E-4029-A5DF-47A1943DDF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0" name="Freeform 35">
                <a:extLst>
                  <a:ext uri="{FF2B5EF4-FFF2-40B4-BE49-F238E27FC236}">
                    <a16:creationId xmlns:a16="http://schemas.microsoft.com/office/drawing/2014/main" id="{D996E421-B2D2-47F1-A80E-2CFE2B694B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1" name="Freeform 36">
                <a:extLst>
                  <a:ext uri="{FF2B5EF4-FFF2-40B4-BE49-F238E27FC236}">
                    <a16:creationId xmlns:a16="http://schemas.microsoft.com/office/drawing/2014/main" id="{D95EA698-392D-425F-9C2B-B337ADE258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2" name="Freeform 38">
                <a:extLst>
                  <a:ext uri="{FF2B5EF4-FFF2-40B4-BE49-F238E27FC236}">
                    <a16:creationId xmlns:a16="http://schemas.microsoft.com/office/drawing/2014/main" id="{54C60C80-2B68-4113-A0A9-A68AFCF135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3" name="Freeform 39">
                <a:extLst>
                  <a:ext uri="{FF2B5EF4-FFF2-40B4-BE49-F238E27FC236}">
                    <a16:creationId xmlns:a16="http://schemas.microsoft.com/office/drawing/2014/main" id="{3E5B66BC-ADCD-409B-A48E-C5E01E5361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4" name="Freeform 40">
                <a:extLst>
                  <a:ext uri="{FF2B5EF4-FFF2-40B4-BE49-F238E27FC236}">
                    <a16:creationId xmlns:a16="http://schemas.microsoft.com/office/drawing/2014/main" id="{17B3EAAA-5AA0-4199-8C7B-529553EE64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5" name="Rectangle 41">
                <a:extLst>
                  <a:ext uri="{FF2B5EF4-FFF2-40B4-BE49-F238E27FC236}">
                    <a16:creationId xmlns:a16="http://schemas.microsoft.com/office/drawing/2014/main" id="{938D3E98-9C0D-4AA5-AE8D-3BD079F0CBA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3" name="TextBox 2">
            <a:extLst>
              <a:ext uri="{FF2B5EF4-FFF2-40B4-BE49-F238E27FC236}">
                <a16:creationId xmlns:a16="http://schemas.microsoft.com/office/drawing/2014/main" id="{B0818DCD-620F-4832-8697-FA1972D59D96}"/>
              </a:ext>
            </a:extLst>
          </p:cNvPr>
          <p:cNvSpPr txBox="1"/>
          <p:nvPr/>
        </p:nvSpPr>
        <p:spPr>
          <a:xfrm>
            <a:off x="2667000" y="2328334"/>
            <a:ext cx="6858000" cy="1367896"/>
          </a:xfrm>
          <a:prstGeom prst="rect">
            <a:avLst/>
          </a:prstGeom>
          <a:noFill/>
        </p:spPr>
        <p:txBody>
          <a:bodyPr vert="horz" lIns="91440" tIns="45720" rIns="91440" bIns="45720" rtlCol="0" anchor="b">
            <a:normAutofit/>
          </a:bodyPr>
          <a:lstStyle/>
          <a:p>
            <a:pPr algn="ctr" defTabSz="914400">
              <a:lnSpc>
                <a:spcPct val="90000"/>
              </a:lnSpc>
              <a:spcBef>
                <a:spcPct val="0"/>
              </a:spcBef>
              <a:spcAft>
                <a:spcPts val="600"/>
              </a:spcAft>
            </a:pPr>
            <a:r>
              <a:rPr lang="en-US" sz="4800" cap="all" dirty="0">
                <a:effectLst>
                  <a:outerShdw blurRad="177800" dist="38100" dir="2700000" algn="tl">
                    <a:srgbClr val="000000">
                      <a:alpha val="24000"/>
                    </a:srgbClr>
                  </a:outerShdw>
                </a:effectLst>
                <a:latin typeface="+mj-lt"/>
                <a:ea typeface="+mj-ea"/>
                <a:cs typeface="+mj-cs"/>
              </a:rPr>
              <a:t>TIME TO LOOK AT CODE!!</a:t>
            </a:r>
          </a:p>
        </p:txBody>
      </p:sp>
      <p:sp>
        <p:nvSpPr>
          <p:cNvPr id="2" name="Footer Placeholder 1">
            <a:extLst>
              <a:ext uri="{FF2B5EF4-FFF2-40B4-BE49-F238E27FC236}">
                <a16:creationId xmlns:a16="http://schemas.microsoft.com/office/drawing/2014/main" id="{D5A9820F-A089-4923-A5ED-EB0C883B3F13}"/>
              </a:ext>
            </a:extLst>
          </p:cNvPr>
          <p:cNvSpPr>
            <a:spLocks noGrp="1"/>
          </p:cNvSpPr>
          <p:nvPr>
            <p:ph type="ftr" sz="quarter" idx="11"/>
          </p:nvPr>
        </p:nvSpPr>
        <p:spPr>
          <a:xfrm>
            <a:off x="1520824" y="5410201"/>
            <a:ext cx="5124886" cy="365125"/>
          </a:xfrm>
        </p:spPr>
        <p:txBody>
          <a:bodyPr vert="horz" lIns="91440" tIns="45720" rIns="91440" bIns="45720" rtlCol="0" anchor="ctr">
            <a:normAutofit/>
          </a:bodyPr>
          <a:lstStyle/>
          <a:p>
            <a:pPr defTabSz="914400">
              <a:spcAft>
                <a:spcPts val="600"/>
              </a:spcAft>
            </a:pPr>
            <a:r>
              <a:rPr lang="en-US" kern="1200" cap="all" baseline="0">
                <a:solidFill>
                  <a:schemeClr val="tx1">
                    <a:tint val="75000"/>
                  </a:schemeClr>
                </a:solidFill>
                <a:latin typeface="+mn-lt"/>
                <a:ea typeface="+mn-ea"/>
                <a:cs typeface="+mn-cs"/>
              </a:rPr>
              <a:t>Copyright @ 2021 IQbusiness</a:t>
            </a:r>
          </a:p>
        </p:txBody>
      </p:sp>
    </p:spTree>
    <p:extLst>
      <p:ext uri="{BB962C8B-B14F-4D97-AF65-F5344CB8AC3E}">
        <p14:creationId xmlns:p14="http://schemas.microsoft.com/office/powerpoint/2010/main" val="42493490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13318" name="Rectangle 72">
            <a:extLst>
              <a:ext uri="{FF2B5EF4-FFF2-40B4-BE49-F238E27FC236}">
                <a16:creationId xmlns:a16="http://schemas.microsoft.com/office/drawing/2014/main" id="{AA2EC7FB-B6D7-468A-8D97-D703FEC19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19" name="Rectangle 74">
            <a:extLst>
              <a:ext uri="{FF2B5EF4-FFF2-40B4-BE49-F238E27FC236}">
                <a16:creationId xmlns:a16="http://schemas.microsoft.com/office/drawing/2014/main" id="{C98BB248-BA08-4E0B-8C30-EF9826CA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657D9EFE-4243-4017-9315-63206084D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16" name="Picture 4" descr="ml5js·Friendly Machine Learning For The Web">
            <a:hlinkClick r:id="rId4"/>
            <a:extLst>
              <a:ext uri="{FF2B5EF4-FFF2-40B4-BE49-F238E27FC236}">
                <a16:creationId xmlns:a16="http://schemas.microsoft.com/office/drawing/2014/main" id="{E00E9F74-CE93-42B5-8535-FF0DE264882E}"/>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120477" y="1535229"/>
            <a:ext cx="9951041" cy="3781395"/>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a:extLst>
              <a:ext uri="{FF2B5EF4-FFF2-40B4-BE49-F238E27FC236}">
                <a16:creationId xmlns:a16="http://schemas.microsoft.com/office/drawing/2014/main" id="{143B0E40-E8ED-4DA0-A87C-9C291183F3C3}"/>
              </a:ext>
            </a:extLst>
          </p:cNvPr>
          <p:cNvSpPr>
            <a:spLocks noGrp="1"/>
          </p:cNvSpPr>
          <p:nvPr>
            <p:ph type="ftr" sz="quarter" idx="11"/>
          </p:nvPr>
        </p:nvSpPr>
        <p:spPr>
          <a:xfrm>
            <a:off x="1141411" y="6399022"/>
            <a:ext cx="6239309" cy="365125"/>
          </a:xfrm>
        </p:spPr>
        <p:txBody>
          <a:bodyPr>
            <a:normAutofit/>
          </a:bodyPr>
          <a:lstStyle/>
          <a:p>
            <a:pPr>
              <a:spcAft>
                <a:spcPts val="600"/>
              </a:spcAft>
            </a:pPr>
            <a:r>
              <a:rPr lang="en-US">
                <a:solidFill>
                  <a:schemeClr val="tx1"/>
                </a:solidFill>
              </a:rPr>
              <a:t>Copyright @ 2021 IQbusiness</a:t>
            </a:r>
          </a:p>
        </p:txBody>
      </p:sp>
    </p:spTree>
    <p:extLst>
      <p:ext uri="{BB962C8B-B14F-4D97-AF65-F5344CB8AC3E}">
        <p14:creationId xmlns:p14="http://schemas.microsoft.com/office/powerpoint/2010/main" val="22627745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13318" name="Rectangle 72">
            <a:extLst>
              <a:ext uri="{FF2B5EF4-FFF2-40B4-BE49-F238E27FC236}">
                <a16:creationId xmlns:a16="http://schemas.microsoft.com/office/drawing/2014/main" id="{AA2EC7FB-B6D7-468A-8D97-D703FEC19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19" name="Rectangle 74">
            <a:extLst>
              <a:ext uri="{FF2B5EF4-FFF2-40B4-BE49-F238E27FC236}">
                <a16:creationId xmlns:a16="http://schemas.microsoft.com/office/drawing/2014/main" id="{C98BB248-BA08-4E0B-8C30-EF9826CA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657D9EFE-4243-4017-9315-63206084D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Footer Placeholder 1">
            <a:extLst>
              <a:ext uri="{FF2B5EF4-FFF2-40B4-BE49-F238E27FC236}">
                <a16:creationId xmlns:a16="http://schemas.microsoft.com/office/drawing/2014/main" id="{143B0E40-E8ED-4DA0-A87C-9C291183F3C3}"/>
              </a:ext>
            </a:extLst>
          </p:cNvPr>
          <p:cNvSpPr>
            <a:spLocks noGrp="1"/>
          </p:cNvSpPr>
          <p:nvPr>
            <p:ph type="ftr" sz="quarter" idx="11"/>
          </p:nvPr>
        </p:nvSpPr>
        <p:spPr>
          <a:xfrm>
            <a:off x="1141411" y="6399022"/>
            <a:ext cx="6239309" cy="365125"/>
          </a:xfrm>
        </p:spPr>
        <p:txBody>
          <a:bodyPr>
            <a:normAutofit/>
          </a:bodyPr>
          <a:lstStyle/>
          <a:p>
            <a:pPr>
              <a:spcAft>
                <a:spcPts val="600"/>
              </a:spcAft>
            </a:pPr>
            <a:r>
              <a:rPr lang="en-US">
                <a:solidFill>
                  <a:schemeClr val="tx1"/>
                </a:solidFill>
              </a:rPr>
              <a:t>Copyright @ 2021 IQbusiness</a:t>
            </a:r>
          </a:p>
        </p:txBody>
      </p:sp>
      <p:pic>
        <p:nvPicPr>
          <p:cNvPr id="14338" name="Picture 2">
            <a:extLst>
              <a:ext uri="{FF2B5EF4-FFF2-40B4-BE49-F238E27FC236}">
                <a16:creationId xmlns:a16="http://schemas.microsoft.com/office/drawing/2014/main" id="{62A76932-6E5D-481A-AF92-143CD037FB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23147" y="2788686"/>
            <a:ext cx="6745706" cy="1280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68567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49545-D68A-49ED-860C-C37BEF2729E3}"/>
              </a:ext>
            </a:extLst>
          </p:cNvPr>
          <p:cNvSpPr>
            <a:spLocks noGrp="1"/>
          </p:cNvSpPr>
          <p:nvPr>
            <p:ph type="title"/>
          </p:nvPr>
        </p:nvSpPr>
        <p:spPr>
          <a:prstGeom prst="roundRect">
            <a:avLst/>
          </a:prstGeom>
          <a:solidFill>
            <a:schemeClr val="tx1"/>
          </a:solidFill>
        </p:spPr>
        <p:txBody>
          <a:bodyPr/>
          <a:lstStyle/>
          <a:p>
            <a:pPr algn="ctr"/>
            <a:r>
              <a:rPr lang="en-US">
                <a:solidFill>
                  <a:schemeClr val="bg1"/>
                </a:solidFill>
                <a:latin typeface="+mn-lt"/>
              </a:rPr>
              <a:t>Who Am I</a:t>
            </a:r>
            <a:endParaRPr lang="en-US" dirty="0">
              <a:solidFill>
                <a:schemeClr val="bg1"/>
              </a:solidFill>
              <a:latin typeface="+mn-lt"/>
            </a:endParaRPr>
          </a:p>
        </p:txBody>
      </p:sp>
      <p:sp>
        <p:nvSpPr>
          <p:cNvPr id="3" name="Content Placeholder 2">
            <a:extLst>
              <a:ext uri="{FF2B5EF4-FFF2-40B4-BE49-F238E27FC236}">
                <a16:creationId xmlns:a16="http://schemas.microsoft.com/office/drawing/2014/main" id="{F59AB17C-7D92-4207-B908-319A3DBB3C95}"/>
              </a:ext>
            </a:extLst>
          </p:cNvPr>
          <p:cNvSpPr>
            <a:spLocks noGrp="1"/>
          </p:cNvSpPr>
          <p:nvPr>
            <p:ph idx="1"/>
          </p:nvPr>
        </p:nvSpPr>
        <p:spPr>
          <a:prstGeom prst="snip2DiagRect">
            <a:avLst/>
          </a:prstGeom>
          <a:solidFill>
            <a:schemeClr val="tx1"/>
          </a:solidFill>
        </p:spPr>
        <p:txBody>
          <a:bodyPr/>
          <a:lstStyle/>
          <a:p>
            <a:pPr algn="just"/>
            <a:r>
              <a:rPr lang="en-US" dirty="0">
                <a:solidFill>
                  <a:schemeClr val="bg1"/>
                </a:solidFill>
              </a:rPr>
              <a:t>Name: 		Jean Louw</a:t>
            </a:r>
          </a:p>
          <a:p>
            <a:r>
              <a:rPr lang="en-US" dirty="0">
                <a:solidFill>
                  <a:schemeClr val="bg1"/>
                </a:solidFill>
              </a:rPr>
              <a:t>Occupation: 		Senior Principal Consultant</a:t>
            </a:r>
          </a:p>
          <a:p>
            <a:r>
              <a:rPr lang="en-US" dirty="0">
                <a:solidFill>
                  <a:schemeClr val="bg1"/>
                </a:solidFill>
              </a:rPr>
              <a:t>Origins: 		Electronics Design Engineering</a:t>
            </a:r>
          </a:p>
          <a:p>
            <a:r>
              <a:rPr lang="en-US" dirty="0">
                <a:solidFill>
                  <a:schemeClr val="bg1"/>
                </a:solidFill>
              </a:rPr>
              <a:t>Passion: 		Easing Human-Computer Integration</a:t>
            </a:r>
          </a:p>
          <a:p>
            <a:pPr marL="2743200" lvl="6" indent="0">
              <a:buNone/>
            </a:pPr>
            <a:r>
              <a:rPr lang="en-US" dirty="0">
                <a:solidFill>
                  <a:schemeClr val="bg1"/>
                </a:solidFill>
              </a:rPr>
              <a:t>(this includes developers and designers)</a:t>
            </a:r>
          </a:p>
          <a:p>
            <a:endParaRPr lang="en-US" dirty="0">
              <a:solidFill>
                <a:schemeClr val="bg1"/>
              </a:solidFill>
            </a:endParaRPr>
          </a:p>
        </p:txBody>
      </p:sp>
      <p:sp>
        <p:nvSpPr>
          <p:cNvPr id="4" name="Footer Placeholder 3">
            <a:extLst>
              <a:ext uri="{FF2B5EF4-FFF2-40B4-BE49-F238E27FC236}">
                <a16:creationId xmlns:a16="http://schemas.microsoft.com/office/drawing/2014/main" id="{41D71147-AD1C-41E2-9E13-C42479A85F65}"/>
              </a:ext>
            </a:extLst>
          </p:cNvPr>
          <p:cNvSpPr>
            <a:spLocks noGrp="1"/>
          </p:cNvSpPr>
          <p:nvPr>
            <p:ph type="ftr" sz="quarter" idx="11"/>
          </p:nvPr>
        </p:nvSpPr>
        <p:spPr/>
        <p:txBody>
          <a:bodyPr/>
          <a:lstStyle/>
          <a:p>
            <a:r>
              <a:rPr lang="en-US"/>
              <a:t>Copyright © 2021 IQbusiness</a:t>
            </a:r>
            <a:endParaRPr lang="en-US" dirty="0"/>
          </a:p>
        </p:txBody>
      </p:sp>
      <p:pic>
        <p:nvPicPr>
          <p:cNvPr id="5" name="Google Shape;163;p26">
            <a:extLst>
              <a:ext uri="{FF2B5EF4-FFF2-40B4-BE49-F238E27FC236}">
                <a16:creationId xmlns:a16="http://schemas.microsoft.com/office/drawing/2014/main" id="{7B1C20AE-FD20-48AD-88CA-5EACAFB3AD35}"/>
              </a:ext>
            </a:extLst>
          </p:cNvPr>
          <p:cNvPicPr preferRelativeResize="0"/>
          <p:nvPr/>
        </p:nvPicPr>
        <p:blipFill>
          <a:blip r:embed="rId3">
            <a:alphaModFix/>
          </a:blip>
          <a:stretch>
            <a:fillRect/>
          </a:stretch>
        </p:blipFill>
        <p:spPr>
          <a:xfrm>
            <a:off x="8600635" y="2422307"/>
            <a:ext cx="2276621" cy="2276621"/>
          </a:xfrm>
          <a:prstGeom prst="ellipse">
            <a:avLst/>
          </a:prstGeom>
          <a:noFill/>
          <a:ln w="38100" cap="flat" cmpd="sng">
            <a:solidFill>
              <a:schemeClr val="accent1">
                <a:lumMod val="50000"/>
              </a:schemeClr>
            </a:solidFill>
            <a:prstDash val="solid"/>
            <a:round/>
            <a:headEnd type="none" w="sm" len="sm"/>
            <a:tailEnd type="none" w="sm" len="sm"/>
          </a:ln>
          <a:effectLst>
            <a:outerShdw blurRad="128588" dist="85725" dir="5400000" algn="bl" rotWithShape="0">
              <a:srgbClr val="000000">
                <a:alpha val="50000"/>
              </a:srgbClr>
            </a:outerShdw>
          </a:effectLst>
        </p:spPr>
      </p:pic>
    </p:spTree>
    <p:extLst>
      <p:ext uri="{BB962C8B-B14F-4D97-AF65-F5344CB8AC3E}">
        <p14:creationId xmlns:p14="http://schemas.microsoft.com/office/powerpoint/2010/main" val="3892067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3EFE8-9103-4743-B959-11298F382687}"/>
              </a:ext>
            </a:extLst>
          </p:cNvPr>
          <p:cNvSpPr>
            <a:spLocks noGrp="1"/>
          </p:cNvSpPr>
          <p:nvPr>
            <p:ph type="title"/>
          </p:nvPr>
        </p:nvSpPr>
        <p:spPr>
          <a:prstGeom prst="roundRect">
            <a:avLst/>
          </a:prstGeom>
          <a:solidFill>
            <a:schemeClr val="tx1"/>
          </a:solidFill>
        </p:spPr>
        <p:txBody>
          <a:bodyPr/>
          <a:lstStyle/>
          <a:p>
            <a:pPr algn="ctr"/>
            <a:r>
              <a:rPr lang="en-US" dirty="0">
                <a:solidFill>
                  <a:schemeClr val="bg1"/>
                </a:solidFill>
              </a:rPr>
              <a:t>This Masterclass</a:t>
            </a:r>
          </a:p>
        </p:txBody>
      </p:sp>
      <p:graphicFrame>
        <p:nvGraphicFramePr>
          <p:cNvPr id="9" name="Content Placeholder 2">
            <a:extLst>
              <a:ext uri="{FF2B5EF4-FFF2-40B4-BE49-F238E27FC236}">
                <a16:creationId xmlns:a16="http://schemas.microsoft.com/office/drawing/2014/main" id="{24344492-05DA-4678-813B-AAB8A12B38A2}"/>
              </a:ext>
            </a:extLst>
          </p:cNvPr>
          <p:cNvGraphicFramePr>
            <a:graphicFrameLocks noGrp="1"/>
          </p:cNvGraphicFramePr>
          <p:nvPr>
            <p:ph sz="half" idx="1"/>
          </p:nvPr>
        </p:nvGraphicFramePr>
        <p:xfrm>
          <a:off x="1141413" y="2249488"/>
          <a:ext cx="4878387" cy="35417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Content Placeholder 3">
            <a:extLst>
              <a:ext uri="{FF2B5EF4-FFF2-40B4-BE49-F238E27FC236}">
                <a16:creationId xmlns:a16="http://schemas.microsoft.com/office/drawing/2014/main" id="{6FC7D02E-7E07-4745-9960-F0EE6FCD3DE8}"/>
              </a:ext>
            </a:extLst>
          </p:cNvPr>
          <p:cNvSpPr>
            <a:spLocks noGrp="1"/>
          </p:cNvSpPr>
          <p:nvPr>
            <p:ph sz="half" idx="2"/>
          </p:nvPr>
        </p:nvSpPr>
        <p:spPr>
          <a:prstGeom prst="snip2DiagRect">
            <a:avLst/>
          </a:prstGeom>
          <a:solidFill>
            <a:schemeClr val="tx1"/>
          </a:solidFill>
        </p:spPr>
        <p:txBody>
          <a:bodyPr>
            <a:normAutofit fontScale="92500"/>
          </a:bodyPr>
          <a:lstStyle/>
          <a:p>
            <a:r>
              <a:rPr lang="en-US" dirty="0">
                <a:solidFill>
                  <a:schemeClr val="bg1"/>
                </a:solidFill>
              </a:rPr>
              <a:t>Create TensorFlow Hello World</a:t>
            </a:r>
          </a:p>
          <a:p>
            <a:r>
              <a:rPr lang="en-US" dirty="0">
                <a:solidFill>
                  <a:schemeClr val="bg1"/>
                </a:solidFill>
              </a:rPr>
              <a:t>Explore TFJS prediction app</a:t>
            </a:r>
          </a:p>
          <a:p>
            <a:r>
              <a:rPr lang="en-US" dirty="0">
                <a:solidFill>
                  <a:schemeClr val="bg1"/>
                </a:solidFill>
              </a:rPr>
              <a:t>Create ML5.js app</a:t>
            </a:r>
          </a:p>
          <a:p>
            <a:r>
              <a:rPr lang="en-US" dirty="0">
                <a:solidFill>
                  <a:schemeClr val="bg1"/>
                </a:solidFill>
              </a:rPr>
              <a:t>Create Open AI app</a:t>
            </a:r>
          </a:p>
          <a:p>
            <a:r>
              <a:rPr lang="en-US" dirty="0">
                <a:solidFill>
                  <a:schemeClr val="bg1"/>
                </a:solidFill>
              </a:rPr>
              <a:t>BONUS: LOTTERY PREDICTIONS!</a:t>
            </a:r>
          </a:p>
        </p:txBody>
      </p:sp>
      <p:sp>
        <p:nvSpPr>
          <p:cNvPr id="5" name="Footer Placeholder 4">
            <a:extLst>
              <a:ext uri="{FF2B5EF4-FFF2-40B4-BE49-F238E27FC236}">
                <a16:creationId xmlns:a16="http://schemas.microsoft.com/office/drawing/2014/main" id="{53A41BA5-79B0-4641-BBDB-4145F1977DFA}"/>
              </a:ext>
            </a:extLst>
          </p:cNvPr>
          <p:cNvSpPr>
            <a:spLocks noGrp="1"/>
          </p:cNvSpPr>
          <p:nvPr>
            <p:ph type="ftr" sz="quarter" idx="11"/>
          </p:nvPr>
        </p:nvSpPr>
        <p:spPr/>
        <p:txBody>
          <a:bodyPr/>
          <a:lstStyle/>
          <a:p>
            <a:r>
              <a:rPr lang="en-US"/>
              <a:t>Copyright @ 2021 IQbusiness</a:t>
            </a:r>
            <a:endParaRPr lang="en-US" dirty="0"/>
          </a:p>
        </p:txBody>
      </p:sp>
    </p:spTree>
    <p:extLst>
      <p:ext uri="{BB962C8B-B14F-4D97-AF65-F5344CB8AC3E}">
        <p14:creationId xmlns:p14="http://schemas.microsoft.com/office/powerpoint/2010/main" val="20211220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2F8E1A6A-B0C8-47EA-82B1-FA7B01CC79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a:extLst>
              <a:ext uri="{FF2B5EF4-FFF2-40B4-BE49-F238E27FC236}">
                <a16:creationId xmlns:a16="http://schemas.microsoft.com/office/drawing/2014/main" id="{143B0E40-E8ED-4DA0-A87C-9C291183F3C3}"/>
              </a:ext>
            </a:extLst>
          </p:cNvPr>
          <p:cNvSpPr>
            <a:spLocks noGrp="1"/>
          </p:cNvSpPr>
          <p:nvPr>
            <p:ph type="ftr" sz="quarter" idx="11"/>
          </p:nvPr>
        </p:nvSpPr>
        <p:spPr/>
        <p:txBody>
          <a:bodyPr>
            <a:normAutofit/>
          </a:bodyPr>
          <a:lstStyle/>
          <a:p>
            <a:pPr>
              <a:spcAft>
                <a:spcPts val="600"/>
              </a:spcAft>
            </a:pPr>
            <a:r>
              <a:rPr lang="en-US">
                <a:solidFill>
                  <a:srgbClr val="FFFFFF"/>
                </a:solidFill>
              </a:rPr>
              <a:t>Copyright @ 2021 IQbusiness</a:t>
            </a:r>
          </a:p>
        </p:txBody>
      </p:sp>
    </p:spTree>
    <p:extLst>
      <p:ext uri="{BB962C8B-B14F-4D97-AF65-F5344CB8AC3E}">
        <p14:creationId xmlns:p14="http://schemas.microsoft.com/office/powerpoint/2010/main" val="2480365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73276-C7E8-461F-9D7E-C812594FFA07}"/>
              </a:ext>
            </a:extLst>
          </p:cNvPr>
          <p:cNvSpPr>
            <a:spLocks noGrp="1"/>
          </p:cNvSpPr>
          <p:nvPr>
            <p:ph type="title"/>
          </p:nvPr>
        </p:nvSpPr>
        <p:spPr>
          <a:prstGeom prst="roundRect">
            <a:avLst/>
          </a:prstGeom>
          <a:solidFill>
            <a:schemeClr val="tx1"/>
          </a:solidFill>
          <a:effectLst>
            <a:softEdge rad="0"/>
          </a:effectLst>
        </p:spPr>
        <p:txBody>
          <a:bodyPr/>
          <a:lstStyle/>
          <a:p>
            <a:pPr algn="ctr"/>
            <a:r>
              <a:rPr lang="en-US" dirty="0">
                <a:solidFill>
                  <a:schemeClr val="bg1"/>
                </a:solidFill>
              </a:rPr>
              <a:t>What is Tensorflow.js</a:t>
            </a:r>
          </a:p>
        </p:txBody>
      </p:sp>
      <p:graphicFrame>
        <p:nvGraphicFramePr>
          <p:cNvPr id="12" name="Content Placeholder 11">
            <a:extLst>
              <a:ext uri="{FF2B5EF4-FFF2-40B4-BE49-F238E27FC236}">
                <a16:creationId xmlns:a16="http://schemas.microsoft.com/office/drawing/2014/main" id="{80B68DEC-29AD-4439-B1F9-9490B8954BE6}"/>
              </a:ext>
            </a:extLst>
          </p:cNvPr>
          <p:cNvGraphicFramePr>
            <a:graphicFrameLocks noGrp="1"/>
          </p:cNvGraphicFramePr>
          <p:nvPr>
            <p:ph idx="1"/>
            <p:extLst>
              <p:ext uri="{D42A27DB-BD31-4B8C-83A1-F6EECF244321}">
                <p14:modId xmlns:p14="http://schemas.microsoft.com/office/powerpoint/2010/main" val="2625231221"/>
              </p:ext>
            </p:extLst>
          </p:nvPr>
        </p:nvGraphicFramePr>
        <p:xfrm>
          <a:off x="1141413" y="3946358"/>
          <a:ext cx="9906000" cy="18448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4E7F7352-B05D-4617-BD82-2193DFE95C56}"/>
              </a:ext>
            </a:extLst>
          </p:cNvPr>
          <p:cNvSpPr>
            <a:spLocks noGrp="1"/>
          </p:cNvSpPr>
          <p:nvPr>
            <p:ph type="ftr" sz="quarter" idx="11"/>
          </p:nvPr>
        </p:nvSpPr>
        <p:spPr/>
        <p:txBody>
          <a:bodyPr/>
          <a:lstStyle/>
          <a:p>
            <a:r>
              <a:rPr lang="en-US"/>
              <a:t>Copyright @ 2021 IQbusiness</a:t>
            </a:r>
            <a:endParaRPr lang="en-US" dirty="0"/>
          </a:p>
        </p:txBody>
      </p:sp>
      <p:sp>
        <p:nvSpPr>
          <p:cNvPr id="13" name="TextBox 12">
            <a:extLst>
              <a:ext uri="{FF2B5EF4-FFF2-40B4-BE49-F238E27FC236}">
                <a16:creationId xmlns:a16="http://schemas.microsoft.com/office/drawing/2014/main" id="{301B03E4-624F-43FF-8ADD-64E5067C2041}"/>
              </a:ext>
            </a:extLst>
          </p:cNvPr>
          <p:cNvSpPr txBox="1"/>
          <p:nvPr/>
        </p:nvSpPr>
        <p:spPr>
          <a:xfrm>
            <a:off x="1141411" y="2772755"/>
            <a:ext cx="9783264" cy="1015663"/>
          </a:xfrm>
          <a:prstGeom prst="rect">
            <a:avLst/>
          </a:prstGeom>
          <a:noFill/>
        </p:spPr>
        <p:txBody>
          <a:bodyPr wrap="square" rtlCol="0">
            <a:spAutoFit/>
          </a:bodyPr>
          <a:lstStyle/>
          <a:p>
            <a:pPr marL="342900" indent="-342900">
              <a:buFont typeface="Arial" panose="020B0604020202020204" pitchFamily="34" charset="0"/>
              <a:buChar char="•"/>
            </a:pPr>
            <a:r>
              <a:rPr lang="en-US" sz="2000" dirty="0"/>
              <a:t>Open-source Machine Learning Library for JavaScript developed by Google</a:t>
            </a:r>
          </a:p>
          <a:p>
            <a:pPr marL="342900" indent="-342900">
              <a:buFont typeface="Arial" panose="020B0604020202020204" pitchFamily="34" charset="0"/>
              <a:buChar char="•"/>
            </a:pPr>
            <a:r>
              <a:rPr lang="en-US" sz="2000" dirty="0"/>
              <a:t>Not the same as TensorFlow, but part of the same ecosystem with similar API’s</a:t>
            </a:r>
          </a:p>
          <a:p>
            <a:pPr marL="342900" indent="-342900">
              <a:buFont typeface="Arial" panose="020B0604020202020204" pitchFamily="34" charset="0"/>
              <a:buChar char="•"/>
            </a:pPr>
            <a:r>
              <a:rPr lang="en-US" sz="2000" dirty="0"/>
              <a:t>Enables ML capabilities in the browser, as well as through Node.JS implementations</a:t>
            </a:r>
          </a:p>
        </p:txBody>
      </p:sp>
    </p:spTree>
    <p:extLst>
      <p:ext uri="{BB962C8B-B14F-4D97-AF65-F5344CB8AC3E}">
        <p14:creationId xmlns:p14="http://schemas.microsoft.com/office/powerpoint/2010/main" val="3301784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73880-CA17-4B72-9091-8C613DF18325}"/>
              </a:ext>
            </a:extLst>
          </p:cNvPr>
          <p:cNvSpPr>
            <a:spLocks noGrp="1"/>
          </p:cNvSpPr>
          <p:nvPr>
            <p:ph type="title"/>
          </p:nvPr>
        </p:nvSpPr>
        <p:spPr>
          <a:prstGeom prst="roundRect">
            <a:avLst/>
          </a:prstGeom>
          <a:solidFill>
            <a:schemeClr val="tx1"/>
          </a:solidFill>
        </p:spPr>
        <p:txBody>
          <a:bodyPr/>
          <a:lstStyle/>
          <a:p>
            <a:pPr algn="ctr"/>
            <a:r>
              <a:rPr lang="en-US" dirty="0">
                <a:solidFill>
                  <a:schemeClr val="bg1"/>
                </a:solidFill>
              </a:rPr>
              <a:t>Why Use Front-end Machine Learning</a:t>
            </a:r>
          </a:p>
        </p:txBody>
      </p:sp>
      <p:sp>
        <p:nvSpPr>
          <p:cNvPr id="3" name="Text Placeholder 2">
            <a:extLst>
              <a:ext uri="{FF2B5EF4-FFF2-40B4-BE49-F238E27FC236}">
                <a16:creationId xmlns:a16="http://schemas.microsoft.com/office/drawing/2014/main" id="{8CD515BD-18FF-4E33-9AC1-F3B2EA0CD663}"/>
              </a:ext>
            </a:extLst>
          </p:cNvPr>
          <p:cNvSpPr>
            <a:spLocks noGrp="1"/>
          </p:cNvSpPr>
          <p:nvPr>
            <p:ph type="body" idx="1"/>
          </p:nvPr>
        </p:nvSpPr>
        <p:spPr/>
        <p:txBody>
          <a:bodyPr/>
          <a:lstStyle/>
          <a:p>
            <a:r>
              <a:rPr lang="en-US" dirty="0"/>
              <a:t>Utilize Device</a:t>
            </a:r>
          </a:p>
        </p:txBody>
      </p:sp>
      <p:pic>
        <p:nvPicPr>
          <p:cNvPr id="2050" name="Picture 2" descr="On-device training with Core ML – part 1">
            <a:hlinkClick r:id="rId3"/>
            <a:extLst>
              <a:ext uri="{FF2B5EF4-FFF2-40B4-BE49-F238E27FC236}">
                <a16:creationId xmlns:a16="http://schemas.microsoft.com/office/drawing/2014/main" id="{98966B1D-B730-4614-AA7D-D5F2A56A992C}"/>
              </a:ext>
            </a:extLst>
          </p:cNvPr>
          <p:cNvPicPr>
            <a:picLocks noGrp="1" noChangeAspect="1" noChangeArrowheads="1"/>
          </p:cNvPicPr>
          <p:nvPr>
            <p:ph type="pic" idx="15"/>
          </p:nvPr>
        </p:nvPicPr>
        <p:blipFill>
          <a:blip r:embed="rId4">
            <a:extLst>
              <a:ext uri="{BEBA8EAE-BF5A-486C-A8C5-ECC9F3942E4B}">
                <a14:imgProps xmlns:a14="http://schemas.microsoft.com/office/drawing/2010/main">
                  <a14:imgLayer r:embed="rId5">
                    <a14:imgEffect>
                      <a14:artisticCutout trans="28000"/>
                    </a14:imgEffect>
                  </a14:imgLayer>
                </a14:imgProps>
              </a:ext>
              <a:ext uri="{28A0092B-C50C-407E-A947-70E740481C1C}">
                <a14:useLocalDpi xmlns:a14="http://schemas.microsoft.com/office/drawing/2010/main" val="0"/>
              </a:ext>
            </a:extLst>
          </a:blip>
          <a:srcRect t="10758" b="10758"/>
          <a:stretch>
            <a:fillRect/>
          </a:stretch>
        </p:blipFill>
        <p:spPr bwMode="auto">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Text Placeholder 4">
            <a:extLst>
              <a:ext uri="{FF2B5EF4-FFF2-40B4-BE49-F238E27FC236}">
                <a16:creationId xmlns:a16="http://schemas.microsoft.com/office/drawing/2014/main" id="{16613D9C-9A8C-427C-B03E-3039CC7F9F56}"/>
              </a:ext>
            </a:extLst>
          </p:cNvPr>
          <p:cNvSpPr>
            <a:spLocks noGrp="1"/>
          </p:cNvSpPr>
          <p:nvPr>
            <p:ph type="body" sz="half" idx="18"/>
          </p:nvPr>
        </p:nvSpPr>
        <p:spPr/>
        <p:txBody>
          <a:bodyPr/>
          <a:lstStyle/>
          <a:p>
            <a:pPr marL="285750" indent="-285750">
              <a:buFont typeface="Arial" panose="020B0604020202020204" pitchFamily="34" charset="0"/>
              <a:buChar char="•"/>
            </a:pPr>
            <a:r>
              <a:rPr lang="en-US" dirty="0"/>
              <a:t>Camera, accelerometer, GPS, </a:t>
            </a:r>
            <a:r>
              <a:rPr lang="en-US" dirty="0" err="1"/>
              <a:t>etc</a:t>
            </a:r>
            <a:endParaRPr lang="en-US" dirty="0"/>
          </a:p>
          <a:p>
            <a:pPr marL="285750" indent="-285750">
              <a:buFont typeface="Arial" panose="020B0604020202020204" pitchFamily="34" charset="0"/>
              <a:buChar char="•"/>
            </a:pPr>
            <a:r>
              <a:rPr lang="en-US" dirty="0"/>
              <a:t>Computing Power Delegation</a:t>
            </a:r>
          </a:p>
        </p:txBody>
      </p:sp>
      <p:sp>
        <p:nvSpPr>
          <p:cNvPr id="6" name="Text Placeholder 5">
            <a:extLst>
              <a:ext uri="{FF2B5EF4-FFF2-40B4-BE49-F238E27FC236}">
                <a16:creationId xmlns:a16="http://schemas.microsoft.com/office/drawing/2014/main" id="{2DDD8315-9BF0-4420-96F6-DB7360D14170}"/>
              </a:ext>
            </a:extLst>
          </p:cNvPr>
          <p:cNvSpPr>
            <a:spLocks noGrp="1"/>
          </p:cNvSpPr>
          <p:nvPr>
            <p:ph type="body" sz="quarter" idx="3"/>
          </p:nvPr>
        </p:nvSpPr>
        <p:spPr/>
        <p:txBody>
          <a:bodyPr/>
          <a:lstStyle/>
          <a:p>
            <a:r>
              <a:rPr lang="en-US" dirty="0"/>
              <a:t>Utilize Machine Learning</a:t>
            </a:r>
          </a:p>
        </p:txBody>
      </p:sp>
      <p:pic>
        <p:nvPicPr>
          <p:cNvPr id="2062" name="Picture 14" descr="What Is TensorFlow Lite and How Is It a Deep Learning Framework?">
            <a:hlinkClick r:id="rId6"/>
            <a:extLst>
              <a:ext uri="{FF2B5EF4-FFF2-40B4-BE49-F238E27FC236}">
                <a16:creationId xmlns:a16="http://schemas.microsoft.com/office/drawing/2014/main" id="{02846D09-8AE0-4E90-8FB3-7C6A3D28BAF7}"/>
              </a:ext>
            </a:extLst>
          </p:cNvPr>
          <p:cNvPicPr>
            <a:picLocks noGrp="1" noChangeAspect="1" noChangeArrowheads="1"/>
          </p:cNvPicPr>
          <p:nvPr>
            <p:ph type="pic" idx="21"/>
          </p:nvPr>
        </p:nvPicPr>
        <p:blipFill>
          <a:blip r:embed="rId7">
            <a:extLst>
              <a:ext uri="{28A0092B-C50C-407E-A947-70E740481C1C}">
                <a14:useLocalDpi xmlns:a14="http://schemas.microsoft.com/office/drawing/2010/main" val="0"/>
              </a:ext>
            </a:extLst>
          </a:blip>
          <a:srcRect t="2357" b="2357"/>
          <a:stretch>
            <a:fillRect/>
          </a:stretch>
        </p:blipFill>
        <p:spPr bwMode="auto">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Text Placeholder 7">
            <a:extLst>
              <a:ext uri="{FF2B5EF4-FFF2-40B4-BE49-F238E27FC236}">
                <a16:creationId xmlns:a16="http://schemas.microsoft.com/office/drawing/2014/main" id="{68B35872-85D2-456E-82F1-0CE22C5ADCF2}"/>
              </a:ext>
            </a:extLst>
          </p:cNvPr>
          <p:cNvSpPr>
            <a:spLocks noGrp="1"/>
          </p:cNvSpPr>
          <p:nvPr>
            <p:ph type="body" sz="half" idx="19"/>
          </p:nvPr>
        </p:nvSpPr>
        <p:spPr>
          <a:xfrm>
            <a:off x="4487593" y="4980856"/>
            <a:ext cx="3200400" cy="1419944"/>
          </a:xfrm>
        </p:spPr>
        <p:txBody>
          <a:bodyPr>
            <a:normAutofit/>
          </a:bodyPr>
          <a:lstStyle/>
          <a:p>
            <a:pPr marL="285750" indent="-285750">
              <a:buFont typeface="Arial" panose="020B0604020202020204" pitchFamily="34" charset="0"/>
              <a:buChar char="•"/>
            </a:pPr>
            <a:r>
              <a:rPr lang="en-US" dirty="0"/>
              <a:t>Add ML features to your web app</a:t>
            </a:r>
          </a:p>
          <a:p>
            <a:pPr marL="285750" indent="-285750">
              <a:buFont typeface="Arial" panose="020B0604020202020204" pitchFamily="34" charset="0"/>
              <a:buChar char="•"/>
            </a:pPr>
            <a:r>
              <a:rPr lang="en-US" dirty="0"/>
              <a:t>Import existing </a:t>
            </a:r>
            <a:r>
              <a:rPr lang="en-US" dirty="0" err="1"/>
              <a:t>Tensorflow</a:t>
            </a:r>
            <a:r>
              <a:rPr lang="en-US" dirty="0"/>
              <a:t> models from Python</a:t>
            </a:r>
          </a:p>
          <a:p>
            <a:pPr marL="285750" indent="-285750">
              <a:buFont typeface="Arial" panose="020B0604020202020204" pitchFamily="34" charset="0"/>
              <a:buChar char="•"/>
            </a:pPr>
            <a:r>
              <a:rPr lang="en-US" dirty="0"/>
              <a:t>Great cultural fit for startup projects</a:t>
            </a:r>
          </a:p>
        </p:txBody>
      </p:sp>
      <p:sp>
        <p:nvSpPr>
          <p:cNvPr id="9" name="Text Placeholder 8">
            <a:extLst>
              <a:ext uri="{FF2B5EF4-FFF2-40B4-BE49-F238E27FC236}">
                <a16:creationId xmlns:a16="http://schemas.microsoft.com/office/drawing/2014/main" id="{CA31E436-9416-4B71-8F8B-4E72E539EBFA}"/>
              </a:ext>
            </a:extLst>
          </p:cNvPr>
          <p:cNvSpPr>
            <a:spLocks noGrp="1"/>
          </p:cNvSpPr>
          <p:nvPr>
            <p:ph type="body" sz="quarter" idx="13"/>
          </p:nvPr>
        </p:nvSpPr>
        <p:spPr/>
        <p:txBody>
          <a:bodyPr/>
          <a:lstStyle/>
          <a:p>
            <a:r>
              <a:rPr lang="en-US" dirty="0"/>
              <a:t>Utilize </a:t>
            </a:r>
            <a:r>
              <a:rPr lang="en-US" dirty="0" err="1"/>
              <a:t>Javascript</a:t>
            </a:r>
            <a:endParaRPr lang="en-US" dirty="0"/>
          </a:p>
        </p:txBody>
      </p:sp>
      <p:pic>
        <p:nvPicPr>
          <p:cNvPr id="2068" name="Picture 20" descr="Hacker&amp;#39;s Guide to Neural… by Venelin Valkov [PDF/iPad/Kindle]">
            <a:extLst>
              <a:ext uri="{FF2B5EF4-FFF2-40B4-BE49-F238E27FC236}">
                <a16:creationId xmlns:a16="http://schemas.microsoft.com/office/drawing/2014/main" id="{0E120643-EF91-4977-AF13-61B118F78620}"/>
              </a:ext>
            </a:extLst>
          </p:cNvPr>
          <p:cNvPicPr>
            <a:picLocks noGrp="1" noChangeAspect="1" noChangeArrowheads="1"/>
          </p:cNvPicPr>
          <p:nvPr>
            <p:ph type="pic" idx="22"/>
          </p:nvPr>
        </p:nvPicPr>
        <p:blipFill rotWithShape="1">
          <a:blip r:embed="rId8">
            <a:extLst>
              <a:ext uri="{BEBA8EAE-BF5A-486C-A8C5-ECC9F3942E4B}">
                <a14:imgProps xmlns:a14="http://schemas.microsoft.com/office/drawing/2010/main">
                  <a14:imgLayer r:embed="rId9">
                    <a14:imgEffect>
                      <a14:artisticTexturizer trans="52000" scaling="88"/>
                    </a14:imgEffect>
                  </a14:imgLayer>
                </a14:imgProps>
              </a:ext>
              <a:ext uri="{28A0092B-C50C-407E-A947-70E740481C1C}">
                <a14:useLocalDpi xmlns:a14="http://schemas.microsoft.com/office/drawing/2010/main" val="0"/>
              </a:ext>
            </a:extLst>
          </a:blip>
          <a:srcRect t="31579" b="31579"/>
          <a:stretch/>
        </p:blipFill>
        <p:spPr bwMode="auto">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1" name="Text Placeholder 10">
            <a:extLst>
              <a:ext uri="{FF2B5EF4-FFF2-40B4-BE49-F238E27FC236}">
                <a16:creationId xmlns:a16="http://schemas.microsoft.com/office/drawing/2014/main" id="{42B97B66-2B38-49D1-9A09-30352AA70F07}"/>
              </a:ext>
            </a:extLst>
          </p:cNvPr>
          <p:cNvSpPr>
            <a:spLocks noGrp="1"/>
          </p:cNvSpPr>
          <p:nvPr>
            <p:ph type="body" sz="half" idx="20"/>
          </p:nvPr>
        </p:nvSpPr>
        <p:spPr>
          <a:xfrm>
            <a:off x="7852442" y="4980854"/>
            <a:ext cx="3194968" cy="1267546"/>
          </a:xfrm>
        </p:spPr>
        <p:txBody>
          <a:bodyPr>
            <a:normAutofit/>
          </a:bodyPr>
          <a:lstStyle/>
          <a:p>
            <a:pPr marL="285750" indent="-285750">
              <a:buFont typeface="Arial" panose="020B0604020202020204" pitchFamily="34" charset="0"/>
              <a:buChar char="•"/>
            </a:pPr>
            <a:r>
              <a:rPr lang="en-US" dirty="0"/>
              <a:t>Huge and active community</a:t>
            </a:r>
          </a:p>
          <a:p>
            <a:pPr marL="285750" indent="-285750">
              <a:buFont typeface="Arial" panose="020B0604020202020204" pitchFamily="34" charset="0"/>
              <a:buChar char="•"/>
            </a:pPr>
            <a:r>
              <a:rPr lang="en-US" dirty="0"/>
              <a:t>Protect privacy by running in browser / Node. Js server</a:t>
            </a:r>
          </a:p>
        </p:txBody>
      </p:sp>
      <p:sp>
        <p:nvSpPr>
          <p:cNvPr id="12" name="Footer Placeholder 11">
            <a:extLst>
              <a:ext uri="{FF2B5EF4-FFF2-40B4-BE49-F238E27FC236}">
                <a16:creationId xmlns:a16="http://schemas.microsoft.com/office/drawing/2014/main" id="{F12950AA-A676-4084-90FA-C81A2F3653B6}"/>
              </a:ext>
            </a:extLst>
          </p:cNvPr>
          <p:cNvSpPr>
            <a:spLocks noGrp="1"/>
          </p:cNvSpPr>
          <p:nvPr>
            <p:ph type="ftr" sz="quarter" idx="11"/>
          </p:nvPr>
        </p:nvSpPr>
        <p:spPr/>
        <p:txBody>
          <a:bodyPr/>
          <a:lstStyle/>
          <a:p>
            <a:r>
              <a:rPr lang="en-US" dirty="0"/>
              <a:t>Copyright @ 2021 </a:t>
            </a:r>
            <a:r>
              <a:rPr lang="en-US" dirty="0" err="1"/>
              <a:t>IQbusiness</a:t>
            </a:r>
            <a:endParaRPr lang="en-US" dirty="0"/>
          </a:p>
        </p:txBody>
      </p:sp>
    </p:spTree>
    <p:extLst>
      <p:ext uri="{BB962C8B-B14F-4D97-AF65-F5344CB8AC3E}">
        <p14:creationId xmlns:p14="http://schemas.microsoft.com/office/powerpoint/2010/main" val="822306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82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3D82F-5F7A-4F4F-8051-99F0EFAA389F}"/>
              </a:ext>
            </a:extLst>
          </p:cNvPr>
          <p:cNvSpPr>
            <a:spLocks noGrp="1"/>
          </p:cNvSpPr>
          <p:nvPr>
            <p:ph type="title"/>
          </p:nvPr>
        </p:nvSpPr>
        <p:spPr>
          <a:xfrm>
            <a:off x="8036041" y="1066799"/>
            <a:ext cx="3281003" cy="906380"/>
          </a:xfrm>
          <a:prstGeom prst="roundRect">
            <a:avLst/>
          </a:prstGeom>
          <a:solidFill>
            <a:schemeClr val="tx1"/>
          </a:solidFill>
        </p:spPr>
        <p:txBody>
          <a:bodyPr anchor="b">
            <a:normAutofit fontScale="90000"/>
          </a:bodyPr>
          <a:lstStyle/>
          <a:p>
            <a:pPr algn="ctr"/>
            <a:r>
              <a:rPr lang="en-US" sz="2800" dirty="0">
                <a:solidFill>
                  <a:schemeClr val="bg1"/>
                </a:solidFill>
              </a:rPr>
              <a:t>What is Machine Learning</a:t>
            </a:r>
          </a:p>
        </p:txBody>
      </p:sp>
      <p:sp>
        <p:nvSpPr>
          <p:cNvPr id="3" name="Content Placeholder 2">
            <a:extLst>
              <a:ext uri="{FF2B5EF4-FFF2-40B4-BE49-F238E27FC236}">
                <a16:creationId xmlns:a16="http://schemas.microsoft.com/office/drawing/2014/main" id="{CE244CFA-3EF1-4DC8-96FE-B488D5B03681}"/>
              </a:ext>
            </a:extLst>
          </p:cNvPr>
          <p:cNvSpPr>
            <a:spLocks noGrp="1"/>
          </p:cNvSpPr>
          <p:nvPr>
            <p:ph idx="1"/>
          </p:nvPr>
        </p:nvSpPr>
        <p:spPr>
          <a:xfrm>
            <a:off x="8036041" y="2249487"/>
            <a:ext cx="3281004" cy="3541714"/>
          </a:xfrm>
        </p:spPr>
        <p:txBody>
          <a:bodyPr>
            <a:normAutofit/>
          </a:bodyPr>
          <a:lstStyle/>
          <a:p>
            <a:pPr>
              <a:lnSpc>
                <a:spcPct val="110000"/>
              </a:lnSpc>
            </a:pPr>
            <a:r>
              <a:rPr lang="en-US" sz="1500"/>
              <a:t>Subcategory of artificial intelligence</a:t>
            </a:r>
          </a:p>
          <a:p>
            <a:pPr>
              <a:lnSpc>
                <a:spcPct val="110000"/>
              </a:lnSpc>
            </a:pPr>
            <a:r>
              <a:rPr lang="en-US" sz="1500"/>
              <a:t>Perform tasks without explicitly coded rules</a:t>
            </a:r>
          </a:p>
          <a:p>
            <a:pPr>
              <a:lnSpc>
                <a:spcPct val="110000"/>
              </a:lnSpc>
            </a:pPr>
            <a:r>
              <a:rPr lang="en-US" sz="1500"/>
              <a:t>Behaviour is based on data instead of rules</a:t>
            </a:r>
          </a:p>
          <a:p>
            <a:pPr>
              <a:lnSpc>
                <a:spcPct val="110000"/>
              </a:lnSpc>
            </a:pPr>
            <a:r>
              <a:rPr lang="en-US" sz="1500"/>
              <a:t>Typical ML tasks are some form of prediction</a:t>
            </a:r>
          </a:p>
          <a:p>
            <a:pPr>
              <a:lnSpc>
                <a:spcPct val="110000"/>
              </a:lnSpc>
            </a:pPr>
            <a:r>
              <a:rPr lang="en-US" sz="1500"/>
              <a:t>Improved results with experience</a:t>
            </a:r>
          </a:p>
          <a:p>
            <a:pPr>
              <a:lnSpc>
                <a:spcPct val="110000"/>
              </a:lnSpc>
            </a:pPr>
            <a:r>
              <a:rPr lang="en-US" sz="1500"/>
              <a:t>Algorithms often based on biological learning</a:t>
            </a:r>
          </a:p>
        </p:txBody>
      </p:sp>
      <p:sp>
        <p:nvSpPr>
          <p:cNvPr id="4" name="Footer Placeholder 3">
            <a:extLst>
              <a:ext uri="{FF2B5EF4-FFF2-40B4-BE49-F238E27FC236}">
                <a16:creationId xmlns:a16="http://schemas.microsoft.com/office/drawing/2014/main" id="{B9EEEDB2-E838-48CB-B64C-DE7EEFF55855}"/>
              </a:ext>
            </a:extLst>
          </p:cNvPr>
          <p:cNvSpPr>
            <a:spLocks noGrp="1"/>
          </p:cNvSpPr>
          <p:nvPr>
            <p:ph type="ftr" sz="quarter" idx="11"/>
          </p:nvPr>
        </p:nvSpPr>
        <p:spPr>
          <a:xfrm>
            <a:off x="1141411" y="6309360"/>
            <a:ext cx="6239309" cy="365125"/>
          </a:xfrm>
        </p:spPr>
        <p:txBody>
          <a:bodyPr>
            <a:normAutofit/>
          </a:bodyPr>
          <a:lstStyle/>
          <a:p>
            <a:pPr>
              <a:spcAft>
                <a:spcPts val="600"/>
              </a:spcAft>
            </a:pPr>
            <a:r>
              <a:rPr lang="en-US"/>
              <a:t>Copyright @ 2021 IQbusiness</a:t>
            </a:r>
          </a:p>
        </p:txBody>
      </p:sp>
      <p:pic>
        <p:nvPicPr>
          <p:cNvPr id="3076" name="Picture 4" descr="Machine Learning Algorithms In Layman&amp;#39;s Terms, Part 1 | by Audrey  Lorberfeld | Towards Data Science">
            <a:extLst>
              <a:ext uri="{FF2B5EF4-FFF2-40B4-BE49-F238E27FC236}">
                <a16:creationId xmlns:a16="http://schemas.microsoft.com/office/drawing/2014/main" id="{3C0FEB0C-45A9-461B-8D7D-3D4F559140DC}"/>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118988" y="1241093"/>
            <a:ext cx="6112382" cy="4370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0997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0BABFC-9A17-48E4-B7F2-63E160A6CC52}"/>
              </a:ext>
            </a:extLst>
          </p:cNvPr>
          <p:cNvSpPr>
            <a:spLocks noGrp="1"/>
          </p:cNvSpPr>
          <p:nvPr>
            <p:ph type="body" idx="1"/>
          </p:nvPr>
        </p:nvSpPr>
        <p:spPr>
          <a:xfrm>
            <a:off x="1264087" y="537372"/>
            <a:ext cx="4649783" cy="823912"/>
          </a:xfrm>
        </p:spPr>
        <p:txBody>
          <a:bodyPr/>
          <a:lstStyle/>
          <a:p>
            <a:pPr algn="ctr"/>
            <a:r>
              <a:rPr lang="en-US" b="1" u="sng" dirty="0"/>
              <a:t>Supervised Learning</a:t>
            </a:r>
          </a:p>
        </p:txBody>
      </p:sp>
      <p:sp>
        <p:nvSpPr>
          <p:cNvPr id="4" name="Content Placeholder 3">
            <a:extLst>
              <a:ext uri="{FF2B5EF4-FFF2-40B4-BE49-F238E27FC236}">
                <a16:creationId xmlns:a16="http://schemas.microsoft.com/office/drawing/2014/main" id="{B74F5876-F5F7-4C3E-AC28-2B833E92AC2A}"/>
              </a:ext>
            </a:extLst>
          </p:cNvPr>
          <p:cNvSpPr>
            <a:spLocks noGrp="1"/>
          </p:cNvSpPr>
          <p:nvPr>
            <p:ph sz="half" idx="2"/>
          </p:nvPr>
        </p:nvSpPr>
        <p:spPr>
          <a:xfrm>
            <a:off x="1264087" y="1537890"/>
            <a:ext cx="4878391" cy="2717801"/>
          </a:xfrm>
        </p:spPr>
        <p:txBody>
          <a:bodyPr/>
          <a:lstStyle/>
          <a:p>
            <a:pPr marL="0" indent="0">
              <a:buNone/>
            </a:pPr>
            <a:r>
              <a:rPr lang="en-US" dirty="0"/>
              <a:t>Based on data with labels added, and an algorithm trained on that data (</a:t>
            </a:r>
            <a:r>
              <a:rPr lang="en-US" dirty="0" err="1"/>
              <a:t>eg</a:t>
            </a:r>
            <a:r>
              <a:rPr lang="en-US" dirty="0"/>
              <a:t> classification)</a:t>
            </a:r>
          </a:p>
        </p:txBody>
      </p:sp>
      <p:sp>
        <p:nvSpPr>
          <p:cNvPr id="5" name="Text Placeholder 4">
            <a:extLst>
              <a:ext uri="{FF2B5EF4-FFF2-40B4-BE49-F238E27FC236}">
                <a16:creationId xmlns:a16="http://schemas.microsoft.com/office/drawing/2014/main" id="{89CA1DF3-A065-41F4-ACF6-17DEB893BF55}"/>
              </a:ext>
            </a:extLst>
          </p:cNvPr>
          <p:cNvSpPr>
            <a:spLocks noGrp="1"/>
          </p:cNvSpPr>
          <p:nvPr>
            <p:ph type="body" sz="quarter" idx="3"/>
          </p:nvPr>
        </p:nvSpPr>
        <p:spPr>
          <a:xfrm>
            <a:off x="6400808" y="537372"/>
            <a:ext cx="4646602" cy="823912"/>
          </a:xfrm>
        </p:spPr>
        <p:txBody>
          <a:bodyPr/>
          <a:lstStyle/>
          <a:p>
            <a:pPr algn="ctr"/>
            <a:r>
              <a:rPr lang="en-US" b="1" u="sng" dirty="0"/>
              <a:t>Unsupervised learning</a:t>
            </a:r>
          </a:p>
        </p:txBody>
      </p:sp>
      <p:sp>
        <p:nvSpPr>
          <p:cNvPr id="6" name="Content Placeholder 5">
            <a:extLst>
              <a:ext uri="{FF2B5EF4-FFF2-40B4-BE49-F238E27FC236}">
                <a16:creationId xmlns:a16="http://schemas.microsoft.com/office/drawing/2014/main" id="{F49D3671-E1F1-4411-9484-D389EE178703}"/>
              </a:ext>
            </a:extLst>
          </p:cNvPr>
          <p:cNvSpPr>
            <a:spLocks noGrp="1"/>
          </p:cNvSpPr>
          <p:nvPr>
            <p:ph sz="quarter" idx="4"/>
          </p:nvPr>
        </p:nvSpPr>
        <p:spPr>
          <a:xfrm>
            <a:off x="6400808" y="1537890"/>
            <a:ext cx="4875210" cy="2717801"/>
          </a:xfrm>
        </p:spPr>
        <p:txBody>
          <a:bodyPr/>
          <a:lstStyle/>
          <a:p>
            <a:pPr marL="0" indent="0">
              <a:buNone/>
            </a:pPr>
            <a:r>
              <a:rPr lang="en-US" dirty="0"/>
              <a:t>We don't have a dataset for training our algorithm, instead we are trying to get patterns in the data we do have (</a:t>
            </a:r>
            <a:r>
              <a:rPr lang="en-US" dirty="0" err="1"/>
              <a:t>eg</a:t>
            </a:r>
            <a:r>
              <a:rPr lang="en-US" dirty="0"/>
              <a:t> clustering)</a:t>
            </a:r>
          </a:p>
        </p:txBody>
      </p:sp>
      <p:sp>
        <p:nvSpPr>
          <p:cNvPr id="7" name="Footer Placeholder 6">
            <a:extLst>
              <a:ext uri="{FF2B5EF4-FFF2-40B4-BE49-F238E27FC236}">
                <a16:creationId xmlns:a16="http://schemas.microsoft.com/office/drawing/2014/main" id="{B751D9E5-AAE1-437D-B145-9410BBCE5778}"/>
              </a:ext>
            </a:extLst>
          </p:cNvPr>
          <p:cNvSpPr>
            <a:spLocks noGrp="1"/>
          </p:cNvSpPr>
          <p:nvPr>
            <p:ph type="ftr" sz="quarter" idx="11"/>
          </p:nvPr>
        </p:nvSpPr>
        <p:spPr/>
        <p:txBody>
          <a:bodyPr/>
          <a:lstStyle/>
          <a:p>
            <a:r>
              <a:rPr lang="en-US"/>
              <a:t>Copyright @ 2021 IQbusiness</a:t>
            </a:r>
            <a:endParaRPr lang="en-US" dirty="0"/>
          </a:p>
        </p:txBody>
      </p:sp>
      <p:pic>
        <p:nvPicPr>
          <p:cNvPr id="4106" name="Picture 10" descr="A Brief Introduction to Unsupervised Learning | by Aidan Wilson | Towards  Data Science">
            <a:extLst>
              <a:ext uri="{FF2B5EF4-FFF2-40B4-BE49-F238E27FC236}">
                <a16:creationId xmlns:a16="http://schemas.microsoft.com/office/drawing/2014/main" id="{B11E9506-DF79-49EC-A6B4-20ABC804C1F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674" t="14013" r="5644" b="7452"/>
          <a:stretch/>
        </p:blipFill>
        <p:spPr bwMode="auto">
          <a:xfrm>
            <a:off x="2288792" y="3596102"/>
            <a:ext cx="2129590" cy="215365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4108" name="Picture 12" descr="A Brief Introduction to Unsupervised Learning | by Aidan Wilson | Towards  Data Science">
            <a:extLst>
              <a:ext uri="{FF2B5EF4-FFF2-40B4-BE49-F238E27FC236}">
                <a16:creationId xmlns:a16="http://schemas.microsoft.com/office/drawing/2014/main" id="{B808DEA2-6FF1-4C59-A248-649750EDF4F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10" t="14039" r="54609" b="7426"/>
          <a:stretch/>
        </p:blipFill>
        <p:spPr bwMode="auto">
          <a:xfrm>
            <a:off x="7773620" y="3596102"/>
            <a:ext cx="2129591" cy="215365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4323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B5F27"/>
      </a:dk2>
      <a:lt2>
        <a:srgbClr val="D8FC68"/>
      </a:lt2>
      <a:accent1>
        <a:srgbClr val="DDC855"/>
      </a:accent1>
      <a:accent2>
        <a:srgbClr val="FCA03D"/>
      </a:accent2>
      <a:accent3>
        <a:srgbClr val="E36439"/>
      </a:accent3>
      <a:accent4>
        <a:srgbClr val="C2935B"/>
      </a:accent4>
      <a:accent5>
        <a:srgbClr val="88C25C"/>
      </a:accent5>
      <a:accent6>
        <a:srgbClr val="BFCC86"/>
      </a:accent6>
      <a:hlink>
        <a:srgbClr val="FFCE23"/>
      </a:hlink>
      <a:folHlink>
        <a:srgbClr val="FDEB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82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97ECCC31-8429-4523-BE8D-8F09B7A4D4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8139</TotalTime>
  <Words>2657</Words>
  <Application>Microsoft Office PowerPoint</Application>
  <PresentationFormat>Widescreen</PresentationFormat>
  <Paragraphs>255</Paragraphs>
  <Slides>28</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Tw Cen MT</vt:lpstr>
      <vt:lpstr>Circuit</vt:lpstr>
      <vt:lpstr>PowerPoint Presentation</vt:lpstr>
      <vt:lpstr>Introducing Front-end MACHINE LEARNING</vt:lpstr>
      <vt:lpstr>Who Am I</vt:lpstr>
      <vt:lpstr>This Masterclass</vt:lpstr>
      <vt:lpstr>PowerPoint Presentation</vt:lpstr>
      <vt:lpstr>What is Tensorflow.js</vt:lpstr>
      <vt:lpstr>Why Use Front-end Machine Learning</vt:lpstr>
      <vt:lpstr>What is Machine Learning</vt:lpstr>
      <vt:lpstr>PowerPoint Presentation</vt:lpstr>
      <vt:lpstr>Training and Testing</vt:lpstr>
      <vt:lpstr>PowerPoint Presentation</vt:lpstr>
      <vt:lpstr>Errors in training</vt:lpstr>
      <vt:lpstr>Artificial Neurons</vt:lpstr>
      <vt:lpstr>Neural Network Structure</vt:lpstr>
      <vt:lpstr>PowerPoint Presentation</vt:lpstr>
      <vt:lpstr>PowerPoint Presentation</vt:lpstr>
      <vt:lpstr>My First TensorFlow.Js Application</vt:lpstr>
      <vt:lpstr>WEBGL in Tensorflow</vt:lpstr>
      <vt:lpstr>Tensorflow API’s</vt:lpstr>
      <vt:lpstr>What is a tensor</vt:lpstr>
      <vt:lpstr>Scalar tensor</vt:lpstr>
      <vt:lpstr>1-Dimensional tensor</vt:lpstr>
      <vt:lpstr>2-Dimensional tensor</vt:lpstr>
      <vt:lpstr>3-Dimensional tensor</vt:lpstr>
      <vt:lpstr>N-Dimensional tensor</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Introducing Front-end ML</dc:title>
  <dc:creator>Jean Louw</dc:creator>
  <cp:lastModifiedBy>Jean Louw</cp:lastModifiedBy>
  <cp:revision>48</cp:revision>
  <dcterms:created xsi:type="dcterms:W3CDTF">2021-07-08T09:26:04Z</dcterms:created>
  <dcterms:modified xsi:type="dcterms:W3CDTF">2021-07-21T06:02:44Z</dcterms:modified>
</cp:coreProperties>
</file>